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334" r:id="rId3"/>
    <p:sldId id="321" r:id="rId4"/>
    <p:sldId id="320" r:id="rId5"/>
    <p:sldId id="325" r:id="rId6"/>
    <p:sldId id="322" r:id="rId7"/>
    <p:sldId id="319" r:id="rId8"/>
    <p:sldId id="328" r:id="rId9"/>
    <p:sldId id="330" r:id="rId10"/>
    <p:sldId id="335" r:id="rId11"/>
    <p:sldId id="329" r:id="rId12"/>
    <p:sldId id="337" r:id="rId13"/>
    <p:sldId id="336" r:id="rId14"/>
    <p:sldId id="338" r:id="rId15"/>
    <p:sldId id="339" r:id="rId16"/>
    <p:sldId id="341" r:id="rId17"/>
    <p:sldId id="332" r:id="rId18"/>
    <p:sldId id="324" r:id="rId19"/>
    <p:sldId id="342" r:id="rId20"/>
    <p:sldId id="344" r:id="rId21"/>
    <p:sldId id="345" r:id="rId22"/>
    <p:sldId id="346" r:id="rId23"/>
    <p:sldId id="351" r:id="rId24"/>
    <p:sldId id="352" r:id="rId25"/>
    <p:sldId id="353" r:id="rId26"/>
    <p:sldId id="357" r:id="rId27"/>
    <p:sldId id="354" r:id="rId28"/>
    <p:sldId id="355" r:id="rId29"/>
    <p:sldId id="368" r:id="rId30"/>
    <p:sldId id="358" r:id="rId31"/>
    <p:sldId id="359" r:id="rId32"/>
    <p:sldId id="360" r:id="rId33"/>
    <p:sldId id="361" r:id="rId34"/>
    <p:sldId id="362" r:id="rId35"/>
    <p:sldId id="363" r:id="rId36"/>
    <p:sldId id="365" r:id="rId37"/>
    <p:sldId id="367" r:id="rId38"/>
    <p:sldId id="364" r:id="rId39"/>
    <p:sldId id="370" r:id="rId40"/>
    <p:sldId id="369" r:id="rId41"/>
    <p:sldId id="371" r:id="rId42"/>
    <p:sldId id="372" r:id="rId43"/>
    <p:sldId id="373" r:id="rId44"/>
    <p:sldId id="374" r:id="rId45"/>
    <p:sldId id="375" r:id="rId46"/>
    <p:sldId id="377" r:id="rId47"/>
    <p:sldId id="376" r:id="rId48"/>
    <p:sldId id="378" r:id="rId49"/>
    <p:sldId id="379" r:id="rId50"/>
    <p:sldId id="380" r:id="rId51"/>
    <p:sldId id="348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745"/>
  </p:normalViewPr>
  <p:slideViewPr>
    <p:cSldViewPr snapToGrid="0" snapToObjects="1">
      <p:cViewPr varScale="1">
        <p:scale>
          <a:sx n="109" d="100"/>
          <a:sy n="109" d="100"/>
        </p:scale>
        <p:origin x="4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94B4E-CCB8-9443-91A9-EADC1ECECE1E}" type="datetimeFigureOut">
              <a:rPr lang="en-GB" smtClean="0"/>
              <a:t>18/08/2016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24FF6-A314-B546-BBEE-8BC1D0C649F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972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47E1C-EAB9-3C46-8689-621F333B6790}" type="datetimeFigureOut">
              <a:rPr lang="en-GB" smtClean="0"/>
              <a:t>18/08/2016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6C7F2-4A82-6C42-9FE2-8F2DC7FC88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8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47E1C-EAB9-3C46-8689-621F333B6790}" type="datetimeFigureOut">
              <a:rPr lang="en-GB" smtClean="0"/>
              <a:t>18/08/2016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6C7F2-4A82-6C42-9FE2-8F2DC7FC88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69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47E1C-EAB9-3C46-8689-621F333B6790}" type="datetimeFigureOut">
              <a:rPr lang="en-GB" smtClean="0"/>
              <a:t>18/08/2016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6C7F2-4A82-6C42-9FE2-8F2DC7FC88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05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47E1C-EAB9-3C46-8689-621F333B6790}" type="datetimeFigureOut">
              <a:rPr lang="en-GB" smtClean="0"/>
              <a:t>18/08/2016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6C7F2-4A82-6C42-9FE2-8F2DC7FC88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38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47E1C-EAB9-3C46-8689-621F333B6790}" type="datetimeFigureOut">
              <a:rPr lang="en-GB" smtClean="0"/>
              <a:t>18/08/2016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6C7F2-4A82-6C42-9FE2-8F2DC7FC88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940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47E1C-EAB9-3C46-8689-621F333B6790}" type="datetimeFigureOut">
              <a:rPr lang="en-GB" smtClean="0"/>
              <a:t>18/08/2016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6C7F2-4A82-6C42-9FE2-8F2DC7FC88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22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47E1C-EAB9-3C46-8689-621F333B6790}" type="datetimeFigureOut">
              <a:rPr lang="en-GB" smtClean="0"/>
              <a:t>18/08/2016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6C7F2-4A82-6C42-9FE2-8F2DC7FC88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44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47E1C-EAB9-3C46-8689-621F333B6790}" type="datetimeFigureOut">
              <a:rPr lang="en-GB" smtClean="0"/>
              <a:t>18/08/2016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6C7F2-4A82-6C42-9FE2-8F2DC7FC88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51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47E1C-EAB9-3C46-8689-621F333B6790}" type="datetimeFigureOut">
              <a:rPr lang="en-GB" smtClean="0"/>
              <a:t>18/08/2016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6C7F2-4A82-6C42-9FE2-8F2DC7FC88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727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47E1C-EAB9-3C46-8689-621F333B6790}" type="datetimeFigureOut">
              <a:rPr lang="en-GB" smtClean="0"/>
              <a:t>18/08/2016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6C7F2-4A82-6C42-9FE2-8F2DC7FC88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5165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47E1C-EAB9-3C46-8689-621F333B6790}" type="datetimeFigureOut">
              <a:rPr lang="en-GB" smtClean="0"/>
              <a:t>18/08/2016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6C7F2-4A82-6C42-9FE2-8F2DC7FC88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53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47E1C-EAB9-3C46-8689-621F333B6790}" type="datetimeFigureOut">
              <a:rPr lang="en-GB" smtClean="0"/>
              <a:t>18/08/2016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6C7F2-4A82-6C42-9FE2-8F2DC7FC88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186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mark@addresscloud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6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envision-it/elasticsearch-geo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Building geo search applications with Elasticsearch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Mark </a:t>
            </a:r>
            <a:r>
              <a:rPr lang="en-GB" dirty="0" smtClean="0"/>
              <a:t>Varley</a:t>
            </a:r>
          </a:p>
          <a:p>
            <a:r>
              <a:rPr lang="en-GB" dirty="0" smtClean="0">
                <a:hlinkClick r:id="rId2"/>
              </a:rPr>
              <a:t>mark@addresscloud.com</a:t>
            </a:r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3292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NoSQL </a:t>
            </a:r>
            <a:r>
              <a:rPr lang="en-US" dirty="0" smtClean="0"/>
              <a:t>d</a:t>
            </a:r>
            <a:r>
              <a:rPr lang="en-US" dirty="0" smtClean="0"/>
              <a:t>atabases?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994" y="1817076"/>
            <a:ext cx="6794012" cy="430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24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are Relational DBs dead?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1" u="sng" dirty="0" smtClean="0"/>
              <a:t>No!</a:t>
            </a:r>
          </a:p>
          <a:p>
            <a:r>
              <a:rPr lang="en-US" sz="2200" dirty="0" smtClean="0"/>
              <a:t>NoSQL Databases are good for certain use cases but relational databases are going nowhere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3858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 Theorem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580" y="150446"/>
            <a:ext cx="6946900" cy="6604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200" dirty="0" smtClean="0"/>
              <a:t>Where is Elasticsearch?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5206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is Elasticsearch a NoSQL Database?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1" u="sng" dirty="0" smtClean="0"/>
              <a:t>Yes and No!</a:t>
            </a:r>
          </a:p>
          <a:p>
            <a:r>
              <a:rPr lang="en-US" sz="2200" dirty="0" smtClean="0"/>
              <a:t>Shares many characteristics with a document DB such as MongoDB</a:t>
            </a:r>
          </a:p>
          <a:p>
            <a:r>
              <a:rPr lang="en-US" sz="2200" dirty="0" smtClean="0"/>
              <a:t>But built and </a:t>
            </a:r>
            <a:r>
              <a:rPr lang="en-US" sz="2200" dirty="0" err="1" smtClean="0"/>
              <a:t>optimised</a:t>
            </a:r>
            <a:r>
              <a:rPr lang="en-US" sz="2200" dirty="0" smtClean="0"/>
              <a:t> for a specific task: indexing and searching big datasets</a:t>
            </a:r>
          </a:p>
          <a:p>
            <a:r>
              <a:rPr lang="en-US" sz="2200" dirty="0" smtClean="0"/>
              <a:t>Elasticsearch is often used as a secondary database, data is piped into ES for search</a:t>
            </a:r>
            <a:endParaRPr lang="en-US" sz="2200" dirty="0" smtClean="0"/>
          </a:p>
          <a:p>
            <a:endParaRPr lang="en-US" sz="2200" dirty="0" smtClean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402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did Elasticsearch come from?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76" y="3974123"/>
            <a:ext cx="2641600" cy="198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07" y="2305844"/>
            <a:ext cx="3810000" cy="584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669" y="1690688"/>
            <a:ext cx="2276998" cy="28501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8629" y="3109853"/>
            <a:ext cx="2523475" cy="8674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7635" y="4964723"/>
            <a:ext cx="5856165" cy="10656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8629" y="2114550"/>
            <a:ext cx="2523475" cy="95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2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uses it?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919654"/>
            <a:ext cx="3114431" cy="18219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278" y="1919654"/>
            <a:ext cx="2540000" cy="210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969" y="4366846"/>
            <a:ext cx="4466492" cy="17865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569" y="4777154"/>
            <a:ext cx="4829908" cy="12074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6539" y="2195452"/>
            <a:ext cx="2076938" cy="207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5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typical use cases?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635" y="4461680"/>
            <a:ext cx="3238500" cy="2006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553" y="1690688"/>
            <a:ext cx="2442663" cy="22391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430" y="1737061"/>
            <a:ext cx="3222765" cy="21463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931" y="4376163"/>
            <a:ext cx="4193762" cy="217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8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are the drawbacks?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Security</a:t>
            </a:r>
          </a:p>
          <a:p>
            <a:r>
              <a:rPr lang="en-US" sz="2200" dirty="0" smtClean="0"/>
              <a:t>Transactions</a:t>
            </a:r>
          </a:p>
          <a:p>
            <a:r>
              <a:rPr lang="en-US" sz="2200" dirty="0" smtClean="0"/>
              <a:t>Maturity of Tools</a:t>
            </a:r>
          </a:p>
          <a:p>
            <a:r>
              <a:rPr lang="en-US" sz="2200" dirty="0" smtClean="0"/>
              <a:t>Large Computations</a:t>
            </a:r>
          </a:p>
          <a:p>
            <a:r>
              <a:rPr lang="en-US" sz="2200" dirty="0" smtClean="0"/>
              <a:t>Data Availability</a:t>
            </a:r>
          </a:p>
          <a:p>
            <a:r>
              <a:rPr lang="en-US" sz="2200" dirty="0" smtClean="0"/>
              <a:t>Durability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39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/ Hello Elasticsearch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Pair up!</a:t>
            </a:r>
          </a:p>
          <a:p>
            <a:r>
              <a:rPr lang="en-US" sz="2200" dirty="0" smtClean="0"/>
              <a:t>Introduce yourselves</a:t>
            </a:r>
          </a:p>
          <a:p>
            <a:r>
              <a:rPr lang="en-US" sz="2200" dirty="0" smtClean="0"/>
              <a:t>Install Elasticsearch</a:t>
            </a:r>
          </a:p>
          <a:p>
            <a:r>
              <a:rPr lang="en-US" sz="2200" dirty="0" smtClean="0"/>
              <a:t>Fire up Elasticsearch</a:t>
            </a:r>
          </a:p>
          <a:p>
            <a:r>
              <a:rPr lang="en-US" sz="2200" dirty="0" smtClean="0"/>
              <a:t>Access http://localhost:9200</a:t>
            </a:r>
            <a:endParaRPr lang="en-US" sz="2200" dirty="0" smtClean="0"/>
          </a:p>
          <a:p>
            <a:r>
              <a:rPr lang="en-US" sz="2200" dirty="0" smtClean="0"/>
              <a:t>“You </a:t>
            </a:r>
            <a:r>
              <a:rPr lang="en-US" sz="2200" dirty="0"/>
              <a:t>Know, for </a:t>
            </a:r>
            <a:r>
              <a:rPr lang="en-US" sz="2200" dirty="0" smtClean="0"/>
              <a:t>Search</a:t>
            </a:r>
            <a:r>
              <a:rPr lang="is-IS" sz="2200" dirty="0" smtClean="0"/>
              <a:t>…”</a:t>
            </a:r>
          </a:p>
          <a:p>
            <a:r>
              <a:rPr lang="is-IS" sz="2200" dirty="0" smtClean="0"/>
              <a:t>Install Kopf plugin: </a:t>
            </a:r>
            <a:r>
              <a:rPr lang="en-US" sz="2200" dirty="0"/>
              <a:t>bin/plugin install </a:t>
            </a:r>
            <a:r>
              <a:rPr lang="en-US" sz="2200" dirty="0" err="1"/>
              <a:t>lmenezes</a:t>
            </a:r>
            <a:r>
              <a:rPr lang="en-US" sz="2200" dirty="0"/>
              <a:t>/</a:t>
            </a:r>
            <a:r>
              <a:rPr lang="en-US" sz="2200" dirty="0" err="1"/>
              <a:t>elasticsearch-kopf</a:t>
            </a:r>
            <a:endParaRPr lang="is-IS" sz="2200" dirty="0" smtClean="0"/>
          </a:p>
        </p:txBody>
      </p:sp>
    </p:spTree>
    <p:extLst>
      <p:ext uri="{BB962C8B-B14F-4D97-AF65-F5344CB8AC3E}">
        <p14:creationId xmlns:p14="http://schemas.microsoft.com/office/powerpoint/2010/main" val="156094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First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curl -</a:t>
            </a:r>
            <a:r>
              <a:rPr lang="en-US" sz="2200" dirty="0" smtClean="0"/>
              <a:t>XPOST </a:t>
            </a:r>
            <a:r>
              <a:rPr lang="en-US" sz="2200" dirty="0"/>
              <a:t>'http://</a:t>
            </a:r>
            <a:r>
              <a:rPr lang="en-US" sz="2200" dirty="0" smtClean="0"/>
              <a:t>localhost:9200/movies/movie' </a:t>
            </a:r>
            <a:r>
              <a:rPr lang="en-US" sz="2200" dirty="0"/>
              <a:t>-d </a:t>
            </a:r>
            <a:r>
              <a:rPr lang="en-US" sz="2200" dirty="0" smtClean="0"/>
              <a:t>'{ "title" </a:t>
            </a:r>
            <a:r>
              <a:rPr lang="en-US" sz="2200" dirty="0"/>
              <a:t>: "Star Wars: Episode IV - A New Hope", "</a:t>
            </a:r>
            <a:r>
              <a:rPr lang="en-US" sz="2200" dirty="0" smtClean="0"/>
              <a:t>released</a:t>
            </a:r>
            <a:r>
              <a:rPr lang="en-US" sz="2200" dirty="0"/>
              <a:t>"</a:t>
            </a:r>
            <a:r>
              <a:rPr lang="en-US" sz="2200" dirty="0" smtClean="0"/>
              <a:t>: 1977 }'</a:t>
            </a:r>
          </a:p>
          <a:p>
            <a:pPr marL="0" indent="0">
              <a:buNone/>
            </a:pPr>
            <a:r>
              <a:rPr lang="en-US" sz="2200" dirty="0"/>
              <a:t>curl </a:t>
            </a:r>
            <a:r>
              <a:rPr lang="en-US" sz="2200" dirty="0" smtClean="0"/>
              <a:t>-XPOST 'http</a:t>
            </a:r>
            <a:r>
              <a:rPr lang="en-US" sz="2200" dirty="0"/>
              <a:t>://localhost:9200/movies/movie' -d '{ </a:t>
            </a:r>
            <a:r>
              <a:rPr lang="en-US" sz="2200" dirty="0" smtClean="0"/>
              <a:t>"title" </a:t>
            </a:r>
            <a:r>
              <a:rPr lang="en-US" sz="2200" dirty="0"/>
              <a:t>: "Star Wars: Episode V - The Empire Strikes Back", "</a:t>
            </a:r>
            <a:r>
              <a:rPr lang="en-US" sz="2200" dirty="0" smtClean="0"/>
              <a:t>released</a:t>
            </a:r>
            <a:r>
              <a:rPr lang="en-US" sz="2200" dirty="0"/>
              <a:t>"</a:t>
            </a:r>
            <a:r>
              <a:rPr lang="en-US" sz="2200" dirty="0" smtClean="0"/>
              <a:t>: 1980 </a:t>
            </a:r>
            <a:r>
              <a:rPr lang="en-US" sz="2200" dirty="0"/>
              <a:t>}'</a:t>
            </a:r>
            <a:endParaRPr lang="is-IS" sz="2200" dirty="0"/>
          </a:p>
          <a:p>
            <a:pPr marL="0" indent="0">
              <a:buNone/>
            </a:pPr>
            <a:r>
              <a:rPr lang="en-US" sz="2200" dirty="0"/>
              <a:t>curl </a:t>
            </a:r>
            <a:r>
              <a:rPr lang="en-US" sz="2200" dirty="0" smtClean="0"/>
              <a:t>-XPOST 'http</a:t>
            </a:r>
            <a:r>
              <a:rPr lang="en-US" sz="2200" dirty="0"/>
              <a:t>://localhost:9200/movies/movie' -d '{ </a:t>
            </a:r>
            <a:r>
              <a:rPr lang="en-US" sz="2200" dirty="0" smtClean="0"/>
              <a:t>"title" </a:t>
            </a:r>
            <a:r>
              <a:rPr lang="en-US" sz="2200" dirty="0"/>
              <a:t>: "Star Wars: Episode VI - Return of the Jedi", "</a:t>
            </a:r>
            <a:r>
              <a:rPr lang="en-US" sz="2200" dirty="0" smtClean="0"/>
              <a:t>released</a:t>
            </a:r>
            <a:r>
              <a:rPr lang="en-US" sz="2200" dirty="0"/>
              <a:t>"</a:t>
            </a:r>
            <a:r>
              <a:rPr lang="en-US" sz="2200" dirty="0" smtClean="0"/>
              <a:t>: 1983 </a:t>
            </a:r>
            <a:r>
              <a:rPr lang="en-US" sz="2200" dirty="0"/>
              <a:t>}'</a:t>
            </a:r>
            <a:endParaRPr lang="is-IS" sz="2200" dirty="0"/>
          </a:p>
          <a:p>
            <a:pPr marL="0" indent="0">
              <a:buNone/>
            </a:pPr>
            <a:r>
              <a:rPr lang="en-US" sz="2200" dirty="0"/>
              <a:t>curl 'http://</a:t>
            </a:r>
            <a:r>
              <a:rPr lang="en-US" sz="2200" dirty="0" smtClean="0"/>
              <a:t>localhost:9200/</a:t>
            </a:r>
            <a:r>
              <a:rPr lang="en-US" sz="2200" dirty="0"/>
              <a:t>movies/movie</a:t>
            </a:r>
            <a:r>
              <a:rPr lang="en-US" sz="2200" dirty="0" smtClean="0"/>
              <a:t>/_</a:t>
            </a:r>
            <a:r>
              <a:rPr lang="en-US" sz="2200" dirty="0" err="1" smtClean="0"/>
              <a:t>search?q</a:t>
            </a:r>
            <a:r>
              <a:rPr lang="en-US" sz="2200" dirty="0" smtClean="0"/>
              <a:t>=</a:t>
            </a:r>
            <a:r>
              <a:rPr lang="en-US" sz="2200" dirty="0" err="1" smtClean="0"/>
              <a:t>title:jedi&amp;pretty</a:t>
            </a:r>
            <a:r>
              <a:rPr lang="en-US" sz="2200" dirty="0" smtClean="0"/>
              <a:t>=true</a:t>
            </a:r>
            <a:r>
              <a:rPr lang="en-US" sz="2200" dirty="0"/>
              <a:t>'</a:t>
            </a:r>
            <a:endParaRPr lang="is-IS" sz="2200" dirty="0" smtClean="0"/>
          </a:p>
        </p:txBody>
      </p:sp>
    </p:spTree>
    <p:extLst>
      <p:ext uri="{BB962C8B-B14F-4D97-AF65-F5344CB8AC3E}">
        <p14:creationId xmlns:p14="http://schemas.microsoft.com/office/powerpoint/2010/main" val="7026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By the end of this workshop you should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200" dirty="0" smtClean="0"/>
              <a:t>Understand the concepts of NoSQL databases and </a:t>
            </a:r>
            <a:r>
              <a:rPr lang="en-GB" sz="2200" dirty="0" smtClean="0"/>
              <a:t>in what circumstances they are useful</a:t>
            </a:r>
          </a:p>
          <a:p>
            <a:r>
              <a:rPr lang="en-GB" sz="2200" dirty="0" smtClean="0"/>
              <a:t>Understand what problems Elasticsearch aims to solve</a:t>
            </a:r>
          </a:p>
          <a:p>
            <a:r>
              <a:rPr lang="en-GB" sz="2200" dirty="0" smtClean="0"/>
              <a:t>Understand and name the other applications in the Elastic family and describe their use</a:t>
            </a:r>
          </a:p>
          <a:p>
            <a:r>
              <a:rPr lang="en-GB" sz="2200" dirty="0" smtClean="0"/>
              <a:t>Be able to install and run Elasticsearch</a:t>
            </a:r>
          </a:p>
          <a:p>
            <a:r>
              <a:rPr lang="en-GB" sz="2200" dirty="0" smtClean="0"/>
              <a:t>Know how to install Elasticsearch plugins</a:t>
            </a:r>
          </a:p>
          <a:p>
            <a:r>
              <a:rPr lang="en-GB" sz="2200" dirty="0" smtClean="0"/>
              <a:t>Be able to write documents to Elasticsearch</a:t>
            </a:r>
          </a:p>
          <a:p>
            <a:r>
              <a:rPr lang="en-GB" sz="2200" dirty="0" smtClean="0"/>
              <a:t>Understand how to load data from existing data sources</a:t>
            </a:r>
          </a:p>
          <a:p>
            <a:r>
              <a:rPr lang="en-GB" sz="2200" dirty="0"/>
              <a:t>Understand how indexing works in Elasticsearch at a high </a:t>
            </a:r>
            <a:r>
              <a:rPr lang="en-GB" sz="2200" dirty="0" smtClean="0"/>
              <a:t>level</a:t>
            </a:r>
          </a:p>
          <a:p>
            <a:endParaRPr lang="en-GB" sz="2200" dirty="0"/>
          </a:p>
          <a:p>
            <a:endParaRPr lang="en-GB" sz="2200" dirty="0" smtClean="0"/>
          </a:p>
        </p:txBody>
      </p:sp>
    </p:spTree>
    <p:extLst>
      <p:ext uri="{BB962C8B-B14F-4D97-AF65-F5344CB8AC3E}">
        <p14:creationId xmlns:p14="http://schemas.microsoft.com/office/powerpoint/2010/main" val="67263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just happened?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200" dirty="0" smtClean="0"/>
              <a:t>Auto-generated </a:t>
            </a:r>
            <a:r>
              <a:rPr lang="en-GB" sz="2200" b="1" dirty="0" smtClean="0"/>
              <a:t>index</a:t>
            </a:r>
            <a:r>
              <a:rPr lang="en-GB" sz="2200" dirty="0" smtClean="0"/>
              <a:t>, </a:t>
            </a:r>
            <a:r>
              <a:rPr lang="en-GB" sz="2200" b="1" dirty="0" smtClean="0"/>
              <a:t>type</a:t>
            </a:r>
            <a:r>
              <a:rPr lang="en-GB" sz="2200" dirty="0" smtClean="0"/>
              <a:t> and mappings and IDs</a:t>
            </a:r>
          </a:p>
          <a:p>
            <a:r>
              <a:rPr lang="en-GB" sz="2200" dirty="0" smtClean="0"/>
              <a:t>Created documents and added these to the index</a:t>
            </a:r>
          </a:p>
          <a:p>
            <a:r>
              <a:rPr lang="en-GB" sz="2200" dirty="0" smtClean="0"/>
              <a:t>Assigned Shards and Replicas</a:t>
            </a:r>
          </a:p>
          <a:p>
            <a:r>
              <a:rPr lang="en-GB" sz="2200" dirty="0" smtClean="0"/>
              <a:t>Set the Cluster status to yellow</a:t>
            </a:r>
          </a:p>
          <a:p>
            <a:r>
              <a:rPr lang="is-IS" sz="2200" dirty="0" smtClean="0"/>
              <a:t>How do we make it green?</a:t>
            </a:r>
          </a:p>
          <a:p>
            <a:endParaRPr lang="is-IS" sz="2200" dirty="0" smtClean="0"/>
          </a:p>
          <a:p>
            <a:r>
              <a:rPr lang="is-IS" sz="2200" dirty="0" smtClean="0"/>
              <a:t>(Btw these curl commands are pretty cumbersome, let’s use Sense)</a:t>
            </a:r>
          </a:p>
          <a:p>
            <a:endParaRPr lang="is-IS" sz="2200" dirty="0" smtClean="0"/>
          </a:p>
        </p:txBody>
      </p:sp>
    </p:spTree>
    <p:extLst>
      <p:ext uri="{BB962C8B-B14F-4D97-AF65-F5344CB8AC3E}">
        <p14:creationId xmlns:p14="http://schemas.microsoft.com/office/powerpoint/2010/main" val="123948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quick brown fox jumped over the lazy </a:t>
            </a:r>
            <a:r>
              <a:rPr lang="en-GB" dirty="0" smtClean="0"/>
              <a:t>dog</a:t>
            </a:r>
          </a:p>
          <a:p>
            <a:r>
              <a:rPr lang="en-GB" dirty="0" smtClean="0"/>
              <a:t>Quick </a:t>
            </a:r>
            <a:r>
              <a:rPr lang="en-GB" dirty="0"/>
              <a:t>brown foxes leap over lazy dogs in </a:t>
            </a:r>
            <a:r>
              <a:rPr lang="en-GB" dirty="0" smtClean="0"/>
              <a:t>summer</a:t>
            </a:r>
          </a:p>
          <a:p>
            <a:endParaRPr lang="en-GB" dirty="0" smtClean="0"/>
          </a:p>
          <a:p>
            <a:r>
              <a:rPr lang="en-GB" dirty="0" smtClean="0"/>
              <a:t>Search: “quick brown”</a:t>
            </a:r>
            <a:endParaRPr lang="is-I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984" y="1825625"/>
            <a:ext cx="2692400" cy="421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7" y="4001294"/>
            <a:ext cx="26670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Index </a:t>
            </a:r>
            <a:r>
              <a:rPr lang="en-US" dirty="0" err="1" smtClean="0"/>
              <a:t>cont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11462" cy="4351338"/>
          </a:xfrm>
        </p:spPr>
        <p:txBody>
          <a:bodyPr>
            <a:normAutofit/>
          </a:bodyPr>
          <a:lstStyle/>
          <a:p>
            <a:r>
              <a:rPr lang="is-IS" dirty="0" smtClean="0"/>
              <a:t>Lower case the words (terms) The &gt; the</a:t>
            </a:r>
          </a:p>
          <a:p>
            <a:r>
              <a:rPr lang="is-IS" dirty="0" smtClean="0"/>
              <a:t>Stem-reduce foxes &gt; fox</a:t>
            </a:r>
          </a:p>
          <a:p>
            <a:r>
              <a:rPr lang="is-IS" dirty="0" smtClean="0"/>
              <a:t>Synonyms: jump / leap &gt; jump</a:t>
            </a:r>
          </a:p>
          <a:p>
            <a:r>
              <a:rPr lang="is-IS" b="1" dirty="0" smtClean="0"/>
              <a:t>Both indexed text and query string must be</a:t>
            </a:r>
            <a:r>
              <a:rPr lang="is-IS" b="1" dirty="0"/>
              <a:t> </a:t>
            </a:r>
            <a:r>
              <a:rPr lang="is-IS" b="1" dirty="0" smtClean="0"/>
              <a:t>normalized into the same form</a:t>
            </a:r>
          </a:p>
          <a:p>
            <a:r>
              <a:rPr lang="is-IS" dirty="0" smtClean="0"/>
              <a:t>This is analysis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0" y="1825625"/>
            <a:ext cx="27178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4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Queries and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Elasticsearch </a:t>
            </a:r>
            <a:r>
              <a:rPr lang="en-US" sz="2200" dirty="0"/>
              <a:t>provides a full Query DSL based on JSON to define </a:t>
            </a:r>
            <a:r>
              <a:rPr lang="en-US" sz="2200" dirty="0" smtClean="0"/>
              <a:t>queries</a:t>
            </a:r>
          </a:p>
          <a:p>
            <a:r>
              <a:rPr lang="en-US" sz="2200" dirty="0"/>
              <a:t>Query </a:t>
            </a:r>
            <a:r>
              <a:rPr lang="en-US" sz="2200" dirty="0" smtClean="0"/>
              <a:t>context:</a:t>
            </a:r>
          </a:p>
          <a:p>
            <a:pPr lvl="1"/>
            <a:r>
              <a:rPr lang="en-US" sz="2200" dirty="0" smtClean="0"/>
              <a:t>How </a:t>
            </a:r>
            <a:r>
              <a:rPr lang="en-US" sz="2200" dirty="0"/>
              <a:t>well does this document match this query clause</a:t>
            </a:r>
            <a:r>
              <a:rPr lang="en-US" sz="2200" dirty="0" smtClean="0"/>
              <a:t>?  </a:t>
            </a:r>
          </a:p>
          <a:p>
            <a:pPr lvl="1"/>
            <a:r>
              <a:rPr lang="en-US" sz="2200" dirty="0" smtClean="0"/>
              <a:t>Each document is scored</a:t>
            </a:r>
          </a:p>
          <a:p>
            <a:r>
              <a:rPr lang="en-US" sz="2200" dirty="0" smtClean="0"/>
              <a:t>Filter context:</a:t>
            </a:r>
          </a:p>
          <a:p>
            <a:pPr lvl="1"/>
            <a:r>
              <a:rPr lang="en-US" sz="2200" dirty="0"/>
              <a:t>Does this document match this query clause</a:t>
            </a:r>
            <a:r>
              <a:rPr lang="en-US" sz="2200" dirty="0" smtClean="0"/>
              <a:t>?</a:t>
            </a:r>
          </a:p>
          <a:p>
            <a:pPr lvl="1"/>
            <a:r>
              <a:rPr lang="en-US" sz="2200" dirty="0" smtClean="0"/>
              <a:t>No score applied – if document does not match it is excluded</a:t>
            </a:r>
          </a:p>
          <a:p>
            <a:pPr lvl="1"/>
            <a:r>
              <a:rPr lang="en-US" sz="2200" dirty="0" smtClean="0"/>
              <a:t>Think of SQL WHERE= clause</a:t>
            </a:r>
          </a:p>
          <a:p>
            <a:endParaRPr lang="en-US" sz="2200" dirty="0" smtClean="0"/>
          </a:p>
          <a:p>
            <a:r>
              <a:rPr lang="en-US" sz="2200" dirty="0" smtClean="0"/>
              <a:t>Tip: Applying filters correctly will have a huge impact on performance</a:t>
            </a:r>
            <a:endParaRPr lang="is-IS" sz="2200" dirty="0"/>
          </a:p>
        </p:txBody>
      </p:sp>
    </p:spTree>
    <p:extLst>
      <p:ext uri="{BB962C8B-B14F-4D97-AF65-F5344CB8AC3E}">
        <p14:creationId xmlns:p14="http://schemas.microsoft.com/office/powerpoint/2010/main" val="33458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sz="22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sz="22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sz="22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sz="22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sz="22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sz="22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sz="22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sz="22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sz="22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sz="22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z="2200" dirty="0" smtClean="0"/>
              <a:t>Why does Episode 4 score lower?  Explain yourself Elasticsearch!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s-IS" sz="2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2349500"/>
            <a:ext cx="61468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4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s-IS" sz="2200" dirty="0" smtClean="0"/>
          </a:p>
          <a:p>
            <a:endParaRPr lang="is-IS" sz="2200" dirty="0"/>
          </a:p>
          <a:p>
            <a:endParaRPr lang="is-IS" sz="2200" dirty="0" smtClean="0"/>
          </a:p>
          <a:p>
            <a:endParaRPr lang="is-IS" sz="2200" dirty="0"/>
          </a:p>
          <a:p>
            <a:endParaRPr lang="is-IS" sz="2200" dirty="0" smtClean="0"/>
          </a:p>
          <a:p>
            <a:endParaRPr lang="is-IS" sz="2200" dirty="0"/>
          </a:p>
          <a:p>
            <a:endParaRPr lang="is-IS" sz="2200" dirty="0" smtClean="0"/>
          </a:p>
          <a:p>
            <a:endParaRPr lang="is-IS" sz="2200" dirty="0" smtClean="0"/>
          </a:p>
          <a:p>
            <a:pPr marL="0" indent="0">
              <a:buNone/>
            </a:pPr>
            <a:r>
              <a:rPr lang="is-IS" sz="2200" dirty="0" smtClean="0"/>
              <a:t>What about the scores?</a:t>
            </a:r>
            <a:endParaRPr lang="is-I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0" y="2050561"/>
            <a:ext cx="61595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4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in Elasticsearch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200" dirty="0" smtClean="0"/>
              <a:t>Elasticsearch uses </a:t>
            </a:r>
            <a:r>
              <a:rPr lang="en-US" sz="2200" dirty="0"/>
              <a:t>the Boolean model to find matching documents, and a formula called the practical scoring function to calculate </a:t>
            </a:r>
            <a:r>
              <a:rPr lang="en-US" sz="2200" dirty="0" smtClean="0"/>
              <a:t>relevance</a:t>
            </a:r>
          </a:p>
          <a:p>
            <a:r>
              <a:rPr lang="en-US" sz="2200" dirty="0" smtClean="0"/>
              <a:t>Is is based on the following:</a:t>
            </a:r>
          </a:p>
          <a:p>
            <a:endParaRPr lang="en-US" sz="2200" dirty="0" smtClean="0"/>
          </a:p>
          <a:p>
            <a:pPr lvl="1"/>
            <a:r>
              <a:rPr lang="en-US" sz="2200" b="1" dirty="0"/>
              <a:t>Term frequency</a:t>
            </a:r>
            <a:r>
              <a:rPr lang="en-US" sz="2200" dirty="0"/>
              <a:t> - </a:t>
            </a:r>
            <a:r>
              <a:rPr lang="en-US" sz="2200" dirty="0" smtClean="0"/>
              <a:t>how </a:t>
            </a:r>
            <a:r>
              <a:rPr lang="en-US" sz="2200" dirty="0"/>
              <a:t>often does the term appear in this document</a:t>
            </a:r>
            <a:r>
              <a:rPr lang="en-US" sz="2200" dirty="0" smtClean="0"/>
              <a:t>?</a:t>
            </a:r>
          </a:p>
          <a:p>
            <a:pPr lvl="1"/>
            <a:r>
              <a:rPr lang="en-US" sz="2200" b="1" dirty="0" smtClean="0"/>
              <a:t>Inverse document frequency</a:t>
            </a:r>
            <a:r>
              <a:rPr lang="en-US" sz="2200" dirty="0" smtClean="0"/>
              <a:t> </a:t>
            </a:r>
            <a:r>
              <a:rPr lang="en-US" sz="2200" dirty="0"/>
              <a:t>- </a:t>
            </a:r>
            <a:r>
              <a:rPr lang="en-US" sz="2200" dirty="0" smtClean="0"/>
              <a:t>how </a:t>
            </a:r>
            <a:r>
              <a:rPr lang="en-US" sz="2200" dirty="0"/>
              <a:t>often does the term appear in all documents in the collection? </a:t>
            </a:r>
            <a:endParaRPr lang="en-US" sz="2200" dirty="0" smtClean="0"/>
          </a:p>
          <a:p>
            <a:pPr lvl="1"/>
            <a:r>
              <a:rPr lang="en-US" sz="2200" b="1" dirty="0"/>
              <a:t>Field-length norm</a:t>
            </a:r>
            <a:r>
              <a:rPr lang="en-US" sz="2200" dirty="0"/>
              <a:t> - </a:t>
            </a:r>
            <a:r>
              <a:rPr lang="en-US" sz="2200" dirty="0" smtClean="0"/>
              <a:t>how </a:t>
            </a:r>
            <a:r>
              <a:rPr lang="en-US" sz="2200" dirty="0"/>
              <a:t>long is the field? The shorter the field, the higher the </a:t>
            </a:r>
            <a:r>
              <a:rPr lang="en-US" sz="2200" dirty="0" smtClean="0"/>
              <a:t>weight</a:t>
            </a:r>
          </a:p>
          <a:p>
            <a:endParaRPr lang="en-US" sz="2200" dirty="0" smtClean="0"/>
          </a:p>
          <a:p>
            <a:r>
              <a:rPr lang="en-US" sz="2200" dirty="0" smtClean="0"/>
              <a:t>It is possible at index time to control which of these to apply</a:t>
            </a:r>
          </a:p>
          <a:p>
            <a:r>
              <a:rPr lang="en-US" sz="2200" dirty="0" smtClean="0"/>
              <a:t>It is also possible to perform custom scoring at query time using scripts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19435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them together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589454"/>
            <a:ext cx="61722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7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queries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46" y="1690688"/>
            <a:ext cx="5464908" cy="47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7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into Elasticsearch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Direct API posts</a:t>
            </a:r>
          </a:p>
          <a:p>
            <a:r>
              <a:rPr lang="en-US" sz="2200" dirty="0"/>
              <a:t>Bulk API</a:t>
            </a:r>
          </a:p>
          <a:p>
            <a:r>
              <a:rPr lang="en-US" sz="2200" dirty="0" err="1"/>
              <a:t>Logstash</a:t>
            </a:r>
            <a:endParaRPr lang="en-US" sz="2200" dirty="0"/>
          </a:p>
          <a:p>
            <a:r>
              <a:rPr lang="en-US" sz="2200" dirty="0"/>
              <a:t>JDBC Importer (replaces “rivers”)</a:t>
            </a:r>
          </a:p>
          <a:p>
            <a:r>
              <a:rPr lang="en-US" sz="2200" dirty="0"/>
              <a:t>ogr2ogr</a:t>
            </a:r>
          </a:p>
          <a:p>
            <a:r>
              <a:rPr lang="en-US" sz="2200" dirty="0"/>
              <a:t>Elasticsearch official SDKs</a:t>
            </a:r>
          </a:p>
          <a:p>
            <a:r>
              <a:rPr lang="en-US" sz="2200" dirty="0"/>
              <a:t>Third party libraries</a:t>
            </a:r>
          </a:p>
          <a:p>
            <a:r>
              <a:rPr lang="en-US" sz="2200" dirty="0"/>
              <a:t>Roll your own!</a:t>
            </a:r>
          </a:p>
        </p:txBody>
      </p:sp>
    </p:spTree>
    <p:extLst>
      <p:ext uri="{BB962C8B-B14F-4D97-AF65-F5344CB8AC3E}">
        <p14:creationId xmlns:p14="http://schemas.microsoft.com/office/powerpoint/2010/main" val="185500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By the end of this workshop you should also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200" dirty="0" smtClean="0"/>
              <a:t>Understand how to query Elasticsearch and the </a:t>
            </a:r>
            <a:r>
              <a:rPr lang="en-GB" sz="2200" dirty="0"/>
              <a:t>differences between a query and a filter</a:t>
            </a:r>
            <a:endParaRPr lang="en-GB" sz="2200" dirty="0" smtClean="0"/>
          </a:p>
          <a:p>
            <a:r>
              <a:rPr lang="en-GB" sz="2200" dirty="0" smtClean="0"/>
              <a:t>Understand </a:t>
            </a:r>
            <a:r>
              <a:rPr lang="en-GB" sz="2200" dirty="0"/>
              <a:t>how to influence match rates by making changes in the </a:t>
            </a:r>
            <a:r>
              <a:rPr lang="en-GB" sz="2200" dirty="0" smtClean="0"/>
              <a:t>index</a:t>
            </a:r>
            <a:endParaRPr lang="en-GB" sz="2200" dirty="0" smtClean="0"/>
          </a:p>
          <a:p>
            <a:r>
              <a:rPr lang="en-GB" sz="2200" dirty="0" smtClean="0"/>
              <a:t>Understand what geo capabilities Elasticsearch has</a:t>
            </a:r>
          </a:p>
          <a:p>
            <a:r>
              <a:rPr lang="en-GB" sz="2200" dirty="0" smtClean="0"/>
              <a:t>Know how to calculate and sort results by distance from a point</a:t>
            </a:r>
          </a:p>
          <a:p>
            <a:r>
              <a:rPr lang="en-GB" sz="2200" dirty="0" smtClean="0"/>
              <a:t>Be able to query by polygon and bounding box</a:t>
            </a:r>
          </a:p>
          <a:p>
            <a:r>
              <a:rPr lang="en-GB" sz="2200" dirty="0" smtClean="0"/>
              <a:t>Understand how to optimise the indexing to speed up geospatial queries</a:t>
            </a:r>
          </a:p>
          <a:p>
            <a:r>
              <a:rPr lang="en-GB" sz="2200" dirty="0" smtClean="0"/>
              <a:t>Understand the limitations of Elasticsearch and when to use a different technology</a:t>
            </a:r>
          </a:p>
          <a:p>
            <a:r>
              <a:rPr lang="en-GB" sz="2200" b="1" dirty="0" smtClean="0"/>
              <a:t>Any requests?</a:t>
            </a:r>
          </a:p>
          <a:p>
            <a:endParaRPr lang="en-GB" sz="2200" dirty="0" smtClean="0"/>
          </a:p>
        </p:txBody>
      </p:sp>
    </p:spTree>
    <p:extLst>
      <p:ext uri="{BB962C8B-B14F-4D97-AF65-F5344CB8AC3E}">
        <p14:creationId xmlns:p14="http://schemas.microsoft.com/office/powerpoint/2010/main" val="149108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 to the movies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Import the </a:t>
            </a:r>
            <a:r>
              <a:rPr lang="en-US" sz="2200" dirty="0" err="1"/>
              <a:t>movies.csv</a:t>
            </a:r>
            <a:r>
              <a:rPr lang="en-US" sz="2200" dirty="0"/>
              <a:t> file using the JDBC </a:t>
            </a:r>
            <a:r>
              <a:rPr lang="en-US" sz="2200" dirty="0" smtClean="0"/>
              <a:t>importer</a:t>
            </a:r>
          </a:p>
          <a:p>
            <a:r>
              <a:rPr lang="en-US" sz="2200" dirty="0" smtClean="0"/>
              <a:t>Note, the version of the loader must match the version of Elasticsearch or bad things can happen!</a:t>
            </a:r>
          </a:p>
          <a:p>
            <a:r>
              <a:rPr lang="en-US" sz="2200" dirty="0" smtClean="0"/>
              <a:t>Note the default mapping, not very useful</a:t>
            </a:r>
          </a:p>
          <a:p>
            <a:r>
              <a:rPr lang="en-US" sz="2200" dirty="0" smtClean="0"/>
              <a:t>Some fields are not very useful to us either</a:t>
            </a:r>
          </a:p>
          <a:p>
            <a:r>
              <a:rPr lang="en-US" sz="2200" dirty="0" smtClean="0"/>
              <a:t>Let’s amend and try again</a:t>
            </a:r>
          </a:p>
          <a:p>
            <a:r>
              <a:rPr lang="en-US" sz="2200" dirty="0" smtClean="0"/>
              <a:t>We have a number of </a:t>
            </a:r>
            <a:r>
              <a:rPr lang="en-US" sz="2200" dirty="0"/>
              <a:t>data types available: https://</a:t>
            </a:r>
            <a:r>
              <a:rPr lang="en-US" sz="2200" dirty="0" err="1"/>
              <a:t>www.elastic.co</a:t>
            </a:r>
            <a:r>
              <a:rPr lang="en-US" sz="2200" dirty="0"/>
              <a:t>/guide/</a:t>
            </a:r>
            <a:r>
              <a:rPr lang="en-US" sz="2200" dirty="0" err="1"/>
              <a:t>en</a:t>
            </a:r>
            <a:r>
              <a:rPr lang="en-US" sz="2200" dirty="0"/>
              <a:t>/</a:t>
            </a:r>
            <a:r>
              <a:rPr lang="en-US" sz="2200" dirty="0" err="1"/>
              <a:t>elasticsearch</a:t>
            </a:r>
            <a:r>
              <a:rPr lang="en-US" sz="2200" dirty="0"/>
              <a:t>/reference/current/mapping-</a:t>
            </a:r>
            <a:r>
              <a:rPr lang="en-US" sz="2200" dirty="0" err="1"/>
              <a:t>types.html</a:t>
            </a:r>
            <a:endParaRPr lang="en-US" sz="2200" dirty="0" smtClean="0"/>
          </a:p>
          <a:p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94690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Find all movies about fish, find all movies about fishes</a:t>
            </a:r>
          </a:p>
          <a:p>
            <a:r>
              <a:rPr lang="en-US" sz="2200" dirty="0" smtClean="0"/>
              <a:t>Find all movies made between 1980 and 1989</a:t>
            </a:r>
          </a:p>
          <a:p>
            <a:r>
              <a:rPr lang="en-US" sz="2200" dirty="0"/>
              <a:t>Find all movies about </a:t>
            </a:r>
            <a:r>
              <a:rPr lang="en-US" sz="2200" dirty="0" smtClean="0"/>
              <a:t>fish made in 1988</a:t>
            </a:r>
          </a:p>
          <a:p>
            <a:r>
              <a:rPr lang="en-US" sz="2200" dirty="0" smtClean="0"/>
              <a:t>Find all action movies less than 90 minutes long</a:t>
            </a:r>
          </a:p>
          <a:p>
            <a:r>
              <a:rPr lang="en-US" sz="2200" dirty="0"/>
              <a:t>Find all action </a:t>
            </a:r>
            <a:r>
              <a:rPr lang="en-US" sz="2200" dirty="0" smtClean="0"/>
              <a:t>movies with a budget of greater than $100m</a:t>
            </a:r>
          </a:p>
          <a:p>
            <a:r>
              <a:rPr lang="en-US" sz="2200" dirty="0" smtClean="0"/>
              <a:t>Find all star wars films but not the Phantom Menace</a:t>
            </a:r>
          </a:p>
          <a:p>
            <a:r>
              <a:rPr lang="en-US" sz="2200" dirty="0" smtClean="0"/>
              <a:t>Find all films with an </a:t>
            </a:r>
            <a:r>
              <a:rPr lang="en-US" sz="2200" dirty="0" err="1" smtClean="0"/>
              <a:t>mpaa</a:t>
            </a:r>
            <a:r>
              <a:rPr lang="en-US" sz="2200" dirty="0" smtClean="0"/>
              <a:t> rating of “PG”</a:t>
            </a:r>
          </a:p>
          <a:p>
            <a:r>
              <a:rPr lang="en-US" sz="2200" dirty="0" smtClean="0"/>
              <a:t>Find all films with the title “zigzag”, now try “zig zag”</a:t>
            </a:r>
          </a:p>
          <a:p>
            <a:r>
              <a:rPr lang="en-US" sz="2200" dirty="0" smtClean="0"/>
              <a:t>Find all films called “Blood Money”</a:t>
            </a:r>
            <a:endParaRPr lang="en-US" sz="2200" dirty="0"/>
          </a:p>
          <a:p>
            <a:endParaRPr lang="en-US" sz="2200" dirty="0"/>
          </a:p>
          <a:p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28814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Strings are analyzed by default</a:t>
            </a:r>
          </a:p>
          <a:p>
            <a:r>
              <a:rPr lang="en-US" sz="2200" dirty="0" smtClean="0"/>
              <a:t>For terms such as the </a:t>
            </a:r>
            <a:r>
              <a:rPr lang="en-US" sz="2200" dirty="0" err="1" smtClean="0"/>
              <a:t>mpaa</a:t>
            </a:r>
            <a:r>
              <a:rPr lang="en-US" sz="2200" dirty="0" smtClean="0"/>
              <a:t> rating we do not want this</a:t>
            </a:r>
          </a:p>
          <a:p>
            <a:r>
              <a:rPr lang="en-US" sz="2200" dirty="0" smtClean="0"/>
              <a:t>We can specify how the the mappings are defined at index time</a:t>
            </a:r>
          </a:p>
          <a:p>
            <a:r>
              <a:rPr lang="en-US" sz="2200" dirty="0" smtClean="0"/>
              <a:t>We can also control how tokenizing works so we could look for “</a:t>
            </a:r>
            <a:r>
              <a:rPr lang="en-US" sz="2200" dirty="0" err="1" smtClean="0"/>
              <a:t>ZigZag</a:t>
            </a:r>
            <a:r>
              <a:rPr lang="en-US" sz="2200" dirty="0" smtClean="0"/>
              <a:t>” and break out to “Zig Zag” at index time</a:t>
            </a:r>
          </a:p>
          <a:p>
            <a:r>
              <a:rPr lang="en-US" sz="2200" dirty="0" smtClean="0"/>
              <a:t>Let’s re-index</a:t>
            </a:r>
          </a:p>
        </p:txBody>
      </p:sp>
    </p:spTree>
    <p:extLst>
      <p:ext uri="{BB962C8B-B14F-4D97-AF65-F5344CB8AC3E}">
        <p14:creationId xmlns:p14="http://schemas.microsoft.com/office/powerpoint/2010/main" val="20822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And/Or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If we search for “Blood Money” we get all films with “Blood” or “Money” in the title</a:t>
            </a:r>
          </a:p>
          <a:p>
            <a:r>
              <a:rPr lang="en-US" sz="2200" dirty="0" smtClean="0"/>
              <a:t>We can control this at query time in a number of ways:</a:t>
            </a:r>
          </a:p>
          <a:p>
            <a:pPr lvl="1"/>
            <a:endParaRPr lang="en-US" sz="2200" dirty="0" smtClean="0"/>
          </a:p>
          <a:p>
            <a:pPr lvl="1"/>
            <a:r>
              <a:rPr lang="en-US" sz="2200" dirty="0" smtClean="0"/>
              <a:t>Operator: and/or</a:t>
            </a:r>
          </a:p>
          <a:p>
            <a:pPr lvl="1"/>
            <a:r>
              <a:rPr lang="en-US" sz="2200" dirty="0" err="1" smtClean="0"/>
              <a:t>minimum_should_match</a:t>
            </a:r>
            <a:r>
              <a:rPr lang="en-US" sz="2200" dirty="0" smtClean="0"/>
              <a:t> </a:t>
            </a:r>
          </a:p>
          <a:p>
            <a:pPr lvl="1"/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04032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We would expect a film called “Dirty Dancing” to score higher than one called “Dancing Dirty”</a:t>
            </a:r>
          </a:p>
          <a:p>
            <a:r>
              <a:rPr lang="en-US" sz="2200" dirty="0" smtClean="0"/>
              <a:t>However a match query does not distinguish between term order by default</a:t>
            </a:r>
          </a:p>
          <a:p>
            <a:r>
              <a:rPr lang="en-US" sz="2200" dirty="0" smtClean="0"/>
              <a:t>We have a number of options:</a:t>
            </a:r>
          </a:p>
          <a:p>
            <a:pPr lvl="1"/>
            <a:endParaRPr lang="en-US" sz="2200" dirty="0" smtClean="0"/>
          </a:p>
          <a:p>
            <a:pPr lvl="1"/>
            <a:r>
              <a:rPr lang="en-US" sz="2200" dirty="0" smtClean="0"/>
              <a:t>Match phrase</a:t>
            </a:r>
          </a:p>
          <a:p>
            <a:pPr lvl="1"/>
            <a:r>
              <a:rPr lang="en-US" sz="2200" dirty="0" smtClean="0"/>
              <a:t>Shingles</a:t>
            </a:r>
          </a:p>
          <a:p>
            <a:pPr lvl="1"/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9304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Match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dirty="0" smtClean="0"/>
              <a:t>In addition to the bool query, Elasticsearch provides the multi-match query as a short-hand:</a:t>
            </a:r>
            <a:endParaRPr lang="en-US" sz="2200" dirty="0"/>
          </a:p>
          <a:p>
            <a:pPr lvl="1"/>
            <a:r>
              <a:rPr lang="en-US" sz="2200" b="1" dirty="0" err="1" smtClean="0"/>
              <a:t>best_fields</a:t>
            </a:r>
            <a:r>
              <a:rPr lang="en-US" sz="2200" dirty="0"/>
              <a:t>: (default) Finds documents which match any field, but uses the _score from the best </a:t>
            </a:r>
            <a:r>
              <a:rPr lang="en-US" sz="2200" dirty="0" smtClean="0"/>
              <a:t>field</a:t>
            </a:r>
          </a:p>
          <a:p>
            <a:pPr lvl="1"/>
            <a:r>
              <a:rPr lang="en-US" sz="2200" b="1" dirty="0" err="1" smtClean="0"/>
              <a:t>most_fields</a:t>
            </a:r>
            <a:r>
              <a:rPr lang="en-US" sz="2200" dirty="0"/>
              <a:t>: </a:t>
            </a:r>
            <a:r>
              <a:rPr lang="en-US" sz="2200" dirty="0" smtClean="0"/>
              <a:t>finds </a:t>
            </a:r>
            <a:r>
              <a:rPr lang="en-US" sz="2200" dirty="0"/>
              <a:t>documents which match any field and combines the _score from each field. </a:t>
            </a:r>
            <a:endParaRPr lang="en-US" sz="2200" dirty="0" smtClean="0"/>
          </a:p>
          <a:p>
            <a:pPr lvl="1"/>
            <a:r>
              <a:rPr lang="en-US" sz="2200" b="1" dirty="0" err="1" smtClean="0"/>
              <a:t>cross_fields</a:t>
            </a:r>
            <a:r>
              <a:rPr lang="en-US" sz="2200" dirty="0"/>
              <a:t>: </a:t>
            </a:r>
            <a:r>
              <a:rPr lang="en-US" sz="2200" dirty="0" smtClean="0"/>
              <a:t>treats </a:t>
            </a:r>
            <a:r>
              <a:rPr lang="en-US" sz="2200" dirty="0"/>
              <a:t>fields with the same analyzer as though they were one big field. Looks for each word in any </a:t>
            </a:r>
            <a:r>
              <a:rPr lang="en-US" sz="2200" dirty="0" smtClean="0"/>
              <a:t>field</a:t>
            </a:r>
          </a:p>
          <a:p>
            <a:pPr lvl="1"/>
            <a:r>
              <a:rPr lang="en-US" sz="2200" b="1" dirty="0" smtClean="0"/>
              <a:t>phrase</a:t>
            </a:r>
            <a:r>
              <a:rPr lang="en-US" sz="2200" dirty="0"/>
              <a:t>: </a:t>
            </a:r>
            <a:r>
              <a:rPr lang="en-US" sz="2200" dirty="0" smtClean="0"/>
              <a:t>runs </a:t>
            </a:r>
            <a:r>
              <a:rPr lang="en-US" sz="2200" dirty="0"/>
              <a:t>a </a:t>
            </a:r>
            <a:r>
              <a:rPr lang="en-US" sz="2200" dirty="0" err="1"/>
              <a:t>match_phrase</a:t>
            </a:r>
            <a:r>
              <a:rPr lang="en-US" sz="2200" dirty="0"/>
              <a:t> query on each field and combines the _score from each </a:t>
            </a:r>
            <a:r>
              <a:rPr lang="en-US" sz="2200" dirty="0" smtClean="0"/>
              <a:t>field</a:t>
            </a:r>
          </a:p>
          <a:p>
            <a:pPr lvl="1"/>
            <a:r>
              <a:rPr lang="en-US" sz="2200" b="1" dirty="0" err="1" smtClean="0"/>
              <a:t>phrase_prefix</a:t>
            </a:r>
            <a:r>
              <a:rPr lang="en-US" sz="2200" dirty="0"/>
              <a:t>: </a:t>
            </a:r>
            <a:r>
              <a:rPr lang="en-US" sz="2200" dirty="0" smtClean="0"/>
              <a:t>runs </a:t>
            </a:r>
            <a:r>
              <a:rPr lang="en-US" sz="2200" dirty="0"/>
              <a:t>a </a:t>
            </a:r>
            <a:r>
              <a:rPr lang="en-US" sz="2200" dirty="0" err="1"/>
              <a:t>match_phrase_prefix</a:t>
            </a:r>
            <a:r>
              <a:rPr lang="en-US" sz="2200" dirty="0"/>
              <a:t> query on each field and combines the _score from each field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47729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saw with the “fish” / “fishes” example that </a:t>
            </a:r>
            <a:r>
              <a:rPr lang="en-US" sz="2400" dirty="0" err="1" smtClean="0"/>
              <a:t>elasticsearch</a:t>
            </a:r>
            <a:r>
              <a:rPr lang="en-US" sz="2400" dirty="0" smtClean="0"/>
              <a:t> does not </a:t>
            </a:r>
            <a:r>
              <a:rPr lang="en-US" sz="2400" dirty="0" err="1" smtClean="0"/>
              <a:t>recognise</a:t>
            </a:r>
            <a:r>
              <a:rPr lang="en-US" sz="2400" dirty="0" smtClean="0"/>
              <a:t> common linguistic features such as plurals by default</a:t>
            </a:r>
          </a:p>
          <a:p>
            <a:r>
              <a:rPr lang="en-US" sz="2400" dirty="0" smtClean="0"/>
              <a:t>Using a “stemmer” combined with common “stop words” can help greatly</a:t>
            </a:r>
          </a:p>
          <a:p>
            <a:r>
              <a:rPr lang="en-US" sz="2400" dirty="0" smtClean="0"/>
              <a:t>Elasticsearch has many language analyzers available, these are presets: combinations of stemmers and stop words that are </a:t>
            </a:r>
            <a:r>
              <a:rPr lang="en-US" sz="2400" dirty="0" err="1" smtClean="0"/>
              <a:t>optimised</a:t>
            </a:r>
            <a:r>
              <a:rPr lang="en-US" sz="2400" dirty="0" smtClean="0"/>
              <a:t> for a certain language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8050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Fuzzy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fuzzy query uses similarity based on </a:t>
            </a:r>
            <a:r>
              <a:rPr lang="en-US" sz="2400" dirty="0" err="1"/>
              <a:t>Levenshtein</a:t>
            </a:r>
            <a:r>
              <a:rPr lang="en-US" sz="2400" dirty="0"/>
              <a:t> edit distance for string fields, and a +/- margin on numeric and date </a:t>
            </a:r>
            <a:r>
              <a:rPr lang="en-US" sz="2400" dirty="0" smtClean="0"/>
              <a:t>fields</a:t>
            </a:r>
          </a:p>
          <a:p>
            <a:r>
              <a:rPr lang="en-US" sz="2400" dirty="0" smtClean="0"/>
              <a:t>Fuzziness can be the number of replacements or AUTO</a:t>
            </a:r>
          </a:p>
          <a:p>
            <a:r>
              <a:rPr lang="en-US" sz="2400" dirty="0" smtClean="0"/>
              <a:t>An optional </a:t>
            </a:r>
            <a:r>
              <a:rPr lang="en-US" sz="2400" dirty="0" err="1" smtClean="0"/>
              <a:t>prefix_length</a:t>
            </a:r>
            <a:r>
              <a:rPr lang="en-US" sz="2400" dirty="0" smtClean="0"/>
              <a:t> can be applied, this helps enormously with performance!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73447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By default results are returned in descending order of score</a:t>
            </a:r>
          </a:p>
          <a:p>
            <a:r>
              <a:rPr lang="en-US" sz="2400" dirty="0" smtClean="0"/>
              <a:t>We can control the ordering by applying a custom order</a:t>
            </a:r>
          </a:p>
          <a:p>
            <a:r>
              <a:rPr lang="en-US" sz="2400" dirty="0" smtClean="0"/>
              <a:t>Note that ordering results can be expensive so use with caution</a:t>
            </a:r>
          </a:p>
          <a:p>
            <a:r>
              <a:rPr lang="en-US" sz="2400" dirty="0" smtClean="0"/>
              <a:t>Beware using </a:t>
            </a:r>
            <a:r>
              <a:rPr lang="en-US" sz="2400" dirty="0" err="1" smtClean="0"/>
              <a:t>analysed</a:t>
            </a:r>
            <a:r>
              <a:rPr lang="en-US" sz="2400" dirty="0" smtClean="0"/>
              <a:t> fields in the order as results can be unusual</a:t>
            </a:r>
          </a:p>
          <a:p>
            <a:r>
              <a:rPr lang="en-US" sz="2400" dirty="0" smtClean="0"/>
              <a:t>Multi field at analysis time can overcome these issues (use a .raw field)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14238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Aggregations are a powerful feature of Elasticsearch and drive many analytical use cases</a:t>
            </a:r>
          </a:p>
          <a:p>
            <a:r>
              <a:rPr lang="en-US" sz="2400" dirty="0" smtClean="0"/>
              <a:t>If well designed aggregations can be very fast operating across multiple servers, shards and indexes</a:t>
            </a:r>
          </a:p>
          <a:p>
            <a:r>
              <a:rPr lang="en-US" sz="2400" dirty="0" smtClean="0"/>
              <a:t>We will explore a simple example here however there are some excellent tutorials available that explore this in more depth</a:t>
            </a:r>
          </a:p>
          <a:p>
            <a:r>
              <a:rPr lang="en-US" sz="2400" dirty="0" smtClean="0"/>
              <a:t>It is also possible to perform geographic aggregations on </a:t>
            </a:r>
            <a:r>
              <a:rPr lang="en-US" sz="2400" dirty="0" err="1" smtClean="0"/>
              <a:t>geohash</a:t>
            </a:r>
            <a:r>
              <a:rPr lang="en-US" sz="2400" dirty="0" smtClean="0"/>
              <a:t> and </a:t>
            </a:r>
            <a:r>
              <a:rPr lang="en-US" sz="2400" dirty="0" err="1" smtClean="0"/>
              <a:t>geodistance</a:t>
            </a:r>
            <a:r>
              <a:rPr lang="en-US" sz="2400" dirty="0" smtClean="0"/>
              <a:t> which could be used to provide server side clustering capability to web applications</a:t>
            </a:r>
          </a:p>
          <a:p>
            <a:endParaRPr lang="en-US" sz="2400" dirty="0" smtClean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09189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this is not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A full Elasticsearch training course – this is a user’s perspective, I do not work for Elastic!</a:t>
            </a:r>
          </a:p>
          <a:p>
            <a:r>
              <a:rPr lang="en-US" sz="2200" dirty="0" smtClean="0"/>
              <a:t>A complete overview of the Elasticsearch platform – I use Elasticsearch every day however I do not use every feature, it is huge!</a:t>
            </a:r>
          </a:p>
          <a:p>
            <a:r>
              <a:rPr lang="en-US" sz="2200" dirty="0" smtClean="0"/>
              <a:t>A guide to running Elasticsearch in Production (though I will give tips where possible)</a:t>
            </a:r>
          </a:p>
          <a:p>
            <a:r>
              <a:rPr lang="en-US" sz="2200" dirty="0" smtClean="0"/>
              <a:t>A guide to building beautiful mapping applications, I am not a web / app designer!</a:t>
            </a:r>
          </a:p>
          <a:p>
            <a:r>
              <a:rPr lang="en-US" sz="2200" dirty="0" smtClean="0"/>
              <a:t>A lecture!  Questions are welcome throughout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6488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Elasticsearch has supported geo since it’s earliest days</a:t>
            </a:r>
          </a:p>
          <a:p>
            <a:r>
              <a:rPr lang="en-US" sz="2200" dirty="0" smtClean="0"/>
              <a:t>It supports two types:</a:t>
            </a:r>
          </a:p>
          <a:p>
            <a:endParaRPr lang="en-US" sz="2200" dirty="0"/>
          </a:p>
          <a:p>
            <a:pPr lvl="1"/>
            <a:r>
              <a:rPr lang="en-US" sz="2200" b="1" dirty="0"/>
              <a:t>Geo-points</a:t>
            </a:r>
            <a:r>
              <a:rPr lang="en-US" sz="2200" dirty="0"/>
              <a:t> allow you to find points within a certain distance of another point, to calculate distances between two points for sorting or relevance scoring, or to aggregate into a grid to display on a </a:t>
            </a:r>
            <a:r>
              <a:rPr lang="en-US" sz="2200" dirty="0" smtClean="0"/>
              <a:t>map</a:t>
            </a:r>
          </a:p>
          <a:p>
            <a:pPr lvl="1"/>
            <a:endParaRPr lang="en-US" sz="2200" dirty="0" smtClean="0"/>
          </a:p>
          <a:p>
            <a:pPr lvl="1"/>
            <a:r>
              <a:rPr lang="en-US" sz="2200" b="1" dirty="0" smtClean="0"/>
              <a:t>Geo-shapes</a:t>
            </a:r>
            <a:r>
              <a:rPr lang="en-US" sz="2200" dirty="0"/>
              <a:t>, </a:t>
            </a:r>
            <a:r>
              <a:rPr lang="en-US" sz="2200" dirty="0" smtClean="0"/>
              <a:t>are </a:t>
            </a:r>
            <a:r>
              <a:rPr lang="en-US" sz="2200" dirty="0"/>
              <a:t>used purely for filtering. They can be used to decide whether two shapes overlap, or whether one shape completely contains other </a:t>
            </a:r>
            <a:r>
              <a:rPr lang="en-US" sz="2200" dirty="0" smtClean="0"/>
              <a:t>shapes</a:t>
            </a:r>
          </a:p>
          <a:p>
            <a:pPr lvl="1"/>
            <a:endParaRPr lang="en-US" sz="2200" dirty="0"/>
          </a:p>
          <a:p>
            <a:r>
              <a:rPr lang="en-US" sz="2200" dirty="0" smtClean="0"/>
              <a:t>We will be </a:t>
            </a:r>
            <a:r>
              <a:rPr lang="en-US" sz="2200" dirty="0" err="1" smtClean="0"/>
              <a:t>focussing</a:t>
            </a:r>
            <a:r>
              <a:rPr lang="en-US" sz="2200" dirty="0" smtClean="0"/>
              <a:t> on the </a:t>
            </a:r>
            <a:r>
              <a:rPr lang="en-US" sz="2200" dirty="0" err="1" smtClean="0"/>
              <a:t>geo_point</a:t>
            </a:r>
            <a:r>
              <a:rPr lang="en-US" sz="2200" dirty="0" smtClean="0"/>
              <a:t> datatype today but will use a </a:t>
            </a:r>
            <a:r>
              <a:rPr lang="en-US" sz="2200" dirty="0" err="1" smtClean="0"/>
              <a:t>geo_shape</a:t>
            </a:r>
            <a:r>
              <a:rPr lang="en-US" sz="2200" dirty="0" smtClean="0"/>
              <a:t> to perform a query against a point layer</a:t>
            </a:r>
          </a:p>
        </p:txBody>
      </p:sp>
    </p:spTree>
    <p:extLst>
      <p:ext uri="{BB962C8B-B14F-4D97-AF65-F5344CB8AC3E}">
        <p14:creationId xmlns:p14="http://schemas.microsoft.com/office/powerpoint/2010/main" val="164432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 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There are four ways of expressing a geo-point in Elasticsearch: object, string, </a:t>
            </a:r>
            <a:r>
              <a:rPr lang="en-US" sz="2200" dirty="0" err="1" smtClean="0"/>
              <a:t>geohash</a:t>
            </a:r>
            <a:r>
              <a:rPr lang="en-US" sz="2200" dirty="0" smtClean="0"/>
              <a:t> or array</a:t>
            </a:r>
          </a:p>
          <a:p>
            <a:r>
              <a:rPr lang="en-US" sz="2200" dirty="0" smtClean="0"/>
              <a:t>Somewhat confusingly, strings are express “</a:t>
            </a:r>
            <a:r>
              <a:rPr lang="en-US" sz="2200" dirty="0" err="1" smtClean="0"/>
              <a:t>lat</a:t>
            </a:r>
            <a:r>
              <a:rPr lang="en-US" sz="2200" dirty="0" err="1"/>
              <a:t>,</a:t>
            </a:r>
            <a:r>
              <a:rPr lang="en-US" sz="2200" dirty="0" err="1" smtClean="0"/>
              <a:t>lon</a:t>
            </a:r>
            <a:r>
              <a:rPr lang="en-US" sz="2200" dirty="0" smtClean="0"/>
              <a:t>” whereas arrays are [</a:t>
            </a:r>
            <a:r>
              <a:rPr lang="en-US" sz="2200" dirty="0" err="1" smtClean="0"/>
              <a:t>lon,lat</a:t>
            </a:r>
            <a:r>
              <a:rPr lang="en-US" sz="2200" dirty="0" smtClean="0"/>
              <a:t>] – we will be using the object format to avoid ambiguity</a:t>
            </a:r>
          </a:p>
          <a:p>
            <a:r>
              <a:rPr lang="en-US" sz="2200" dirty="0" smtClean="0"/>
              <a:t>In previous versions of Elasticsearch it was necessary to fine tune the indexing to achieve acceptable performance however since v2.x the defaults should be fine for most use cases</a:t>
            </a:r>
          </a:p>
          <a:p>
            <a:r>
              <a:rPr lang="en-US" sz="2200" dirty="0" smtClean="0"/>
              <a:t>Geo indexes were previously memory intensive however with 2.x and the move to doc values by default good performance can be achieved with disk</a:t>
            </a:r>
          </a:p>
          <a:p>
            <a:r>
              <a:rPr lang="en-US" sz="2200" dirty="0" smtClean="0"/>
              <a:t>For details of the inner workings of the geo types </a:t>
            </a:r>
            <a:r>
              <a:rPr lang="en-US" sz="2200" dirty="0"/>
              <a:t>the following article is recommended: https://</a:t>
            </a:r>
            <a:r>
              <a:rPr lang="en-US" sz="2200" dirty="0" err="1"/>
              <a:t>www.elastic.co</a:t>
            </a:r>
            <a:r>
              <a:rPr lang="en-US" sz="2200" dirty="0"/>
              <a:t>/blog/supercharging-</a:t>
            </a:r>
            <a:r>
              <a:rPr lang="en-US" sz="2200" dirty="0" err="1"/>
              <a:t>geopoint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7912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 Point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1" dirty="0" err="1" smtClean="0"/>
              <a:t>geohash</a:t>
            </a:r>
            <a:r>
              <a:rPr lang="en-US" sz="2200" dirty="0" smtClean="0"/>
              <a:t> - Should </a:t>
            </a:r>
            <a:r>
              <a:rPr lang="en-US" sz="2200" dirty="0"/>
              <a:t>the geo-point also be indexed as a </a:t>
            </a:r>
            <a:r>
              <a:rPr lang="en-US" sz="2200" dirty="0" err="1"/>
              <a:t>geohash</a:t>
            </a:r>
            <a:r>
              <a:rPr lang="en-US" sz="2200" dirty="0"/>
              <a:t> in the .</a:t>
            </a:r>
            <a:r>
              <a:rPr lang="en-US" sz="2200" dirty="0" err="1"/>
              <a:t>geohash</a:t>
            </a:r>
            <a:r>
              <a:rPr lang="en-US" sz="2200" dirty="0"/>
              <a:t> sub-field</a:t>
            </a:r>
            <a:r>
              <a:rPr lang="en-US" sz="2200" dirty="0" smtClean="0"/>
              <a:t>?</a:t>
            </a:r>
          </a:p>
          <a:p>
            <a:r>
              <a:rPr lang="en-US" sz="2200" b="1" dirty="0" err="1" smtClean="0"/>
              <a:t>geohash_precision</a:t>
            </a:r>
            <a:r>
              <a:rPr lang="en-US" sz="2200" dirty="0" smtClean="0"/>
              <a:t> - The </a:t>
            </a:r>
            <a:r>
              <a:rPr lang="en-US" sz="2200" dirty="0"/>
              <a:t>maximum length of the </a:t>
            </a:r>
            <a:r>
              <a:rPr lang="en-US" sz="2200" dirty="0" err="1"/>
              <a:t>geohash</a:t>
            </a:r>
            <a:r>
              <a:rPr lang="en-US" sz="2200" dirty="0"/>
              <a:t> to use for the </a:t>
            </a:r>
            <a:r>
              <a:rPr lang="en-US" sz="2200" dirty="0" err="1"/>
              <a:t>geohash</a:t>
            </a:r>
            <a:r>
              <a:rPr lang="en-US" sz="2200" dirty="0"/>
              <a:t> and </a:t>
            </a:r>
            <a:r>
              <a:rPr lang="en-US" sz="2200" dirty="0" err="1" smtClean="0"/>
              <a:t>geohash_prefix</a:t>
            </a:r>
            <a:endParaRPr lang="en-US" sz="2200" dirty="0" smtClean="0"/>
          </a:p>
          <a:p>
            <a:r>
              <a:rPr lang="en-US" sz="2200" b="1" dirty="0" err="1" smtClean="0"/>
              <a:t>geohash_prefix</a:t>
            </a:r>
            <a:r>
              <a:rPr lang="en-US" sz="2200" dirty="0" smtClean="0"/>
              <a:t> - should </a:t>
            </a:r>
            <a:r>
              <a:rPr lang="en-US" sz="2200" dirty="0"/>
              <a:t>the geo-point also be indexed as a </a:t>
            </a:r>
            <a:r>
              <a:rPr lang="en-US" sz="2200" dirty="0" err="1"/>
              <a:t>geohash</a:t>
            </a:r>
            <a:r>
              <a:rPr lang="en-US" sz="2200" dirty="0"/>
              <a:t> plus all its </a:t>
            </a:r>
            <a:r>
              <a:rPr lang="en-US" sz="2200" dirty="0" smtClean="0"/>
              <a:t>prefixes?</a:t>
            </a:r>
          </a:p>
          <a:p>
            <a:r>
              <a:rPr lang="en-US" sz="2200" b="1" dirty="0" err="1" smtClean="0"/>
              <a:t>ignore_malformed</a:t>
            </a:r>
            <a:r>
              <a:rPr lang="en-US" sz="2200" dirty="0" smtClean="0"/>
              <a:t> - if </a:t>
            </a:r>
            <a:r>
              <a:rPr lang="en-US" sz="2200" dirty="0"/>
              <a:t>true, malformed geo-points are ignored. If false (default), malformed geo-points throw an exception and reject the whole </a:t>
            </a:r>
            <a:r>
              <a:rPr lang="en-US" sz="2200" dirty="0" smtClean="0"/>
              <a:t>document</a:t>
            </a:r>
          </a:p>
          <a:p>
            <a:r>
              <a:rPr lang="en-US" sz="2200" b="1" dirty="0" err="1" smtClean="0"/>
              <a:t>lat_lon</a:t>
            </a:r>
            <a:r>
              <a:rPr lang="en-US" sz="2200" dirty="0" smtClean="0"/>
              <a:t> - should </a:t>
            </a:r>
            <a:r>
              <a:rPr lang="en-US" sz="2200" dirty="0"/>
              <a:t>the geo-point also be indexed as .</a:t>
            </a:r>
            <a:r>
              <a:rPr lang="en-US" sz="2200" dirty="0" err="1"/>
              <a:t>lat</a:t>
            </a:r>
            <a:r>
              <a:rPr lang="en-US" sz="2200" dirty="0"/>
              <a:t> and .</a:t>
            </a:r>
            <a:r>
              <a:rPr lang="en-US" sz="2200" dirty="0" err="1"/>
              <a:t>lon</a:t>
            </a:r>
            <a:r>
              <a:rPr lang="en-US" sz="2200" dirty="0"/>
              <a:t> sub-fields? Accepts true and false (default</a:t>
            </a:r>
            <a:r>
              <a:rPr lang="en-US" sz="2200" dirty="0" smtClean="0"/>
              <a:t>)</a:t>
            </a:r>
          </a:p>
          <a:p>
            <a:endParaRPr lang="en-US" sz="2200" dirty="0"/>
          </a:p>
          <a:p>
            <a:r>
              <a:rPr lang="en-US" sz="2200" dirty="0" smtClean="0"/>
              <a:t>Note: using </a:t>
            </a:r>
            <a:r>
              <a:rPr lang="en-US" sz="2200" dirty="0" err="1" smtClean="0"/>
              <a:t>lat_lon</a:t>
            </a:r>
            <a:r>
              <a:rPr lang="en-US" sz="2200" dirty="0" smtClean="0"/>
              <a:t> can give a good </a:t>
            </a:r>
            <a:r>
              <a:rPr lang="en-US" sz="2200" dirty="0" err="1" smtClean="0"/>
              <a:t>perfomance</a:t>
            </a:r>
            <a:r>
              <a:rPr lang="en-US" sz="2200" dirty="0" smtClean="0"/>
              <a:t> uplift on </a:t>
            </a:r>
            <a:r>
              <a:rPr lang="en-US" sz="2200" dirty="0" err="1" smtClean="0"/>
              <a:t>geo_bounding_box</a:t>
            </a:r>
            <a:r>
              <a:rPr lang="en-US" sz="2200" dirty="0" smtClean="0"/>
              <a:t> and </a:t>
            </a:r>
            <a:r>
              <a:rPr lang="en-US" sz="2200" dirty="0" err="1" smtClean="0"/>
              <a:t>geo_distance</a:t>
            </a:r>
            <a:r>
              <a:rPr lang="en-US" sz="2200" dirty="0" smtClean="0"/>
              <a:t> queries and is recommended even though not the default</a:t>
            </a:r>
          </a:p>
        </p:txBody>
      </p:sp>
    </p:spTree>
    <p:extLst>
      <p:ext uri="{BB962C8B-B14F-4D97-AF65-F5344CB8AC3E}">
        <p14:creationId xmlns:p14="http://schemas.microsoft.com/office/powerpoint/2010/main" val="66724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load some geo data!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We will use the </a:t>
            </a:r>
            <a:r>
              <a:rPr lang="en-US" sz="2200" dirty="0" err="1" smtClean="0"/>
              <a:t>geonames</a:t>
            </a:r>
            <a:r>
              <a:rPr lang="en-US" sz="2200" dirty="0"/>
              <a:t> </a:t>
            </a:r>
            <a:r>
              <a:rPr lang="en-US" sz="2200" dirty="0" smtClean="0"/>
              <a:t>cities15000 dataset</a:t>
            </a:r>
          </a:p>
          <a:p>
            <a:r>
              <a:rPr lang="en-US" sz="2200" dirty="0" smtClean="0"/>
              <a:t>We will need to add a header record to get the csv loader to work</a:t>
            </a:r>
          </a:p>
          <a:p>
            <a:r>
              <a:rPr lang="en-US" sz="2200" dirty="0" smtClean="0"/>
              <a:t>We also need to provide the column datatypes as before</a:t>
            </a:r>
          </a:p>
          <a:p>
            <a:r>
              <a:rPr lang="en-US" sz="2200" dirty="0" smtClean="0"/>
              <a:t>We need to defined mappings for the </a:t>
            </a:r>
            <a:r>
              <a:rPr lang="en-US" sz="2200" dirty="0" err="1" smtClean="0"/>
              <a:t>geo_point</a:t>
            </a:r>
            <a:r>
              <a:rPr lang="en-US" sz="2200" dirty="0" smtClean="0"/>
              <a:t> to be able to work with this</a:t>
            </a:r>
          </a:p>
          <a:p>
            <a:r>
              <a:rPr lang="en-US" sz="2200" dirty="0" smtClean="0"/>
              <a:t>We also need to query the csv file to return </a:t>
            </a:r>
            <a:r>
              <a:rPr lang="en-US" sz="2200" dirty="0" err="1" smtClean="0"/>
              <a:t>location.lat</a:t>
            </a:r>
            <a:r>
              <a:rPr lang="en-US" sz="2200" dirty="0" smtClean="0"/>
              <a:t> and </a:t>
            </a:r>
            <a:r>
              <a:rPr lang="en-US" sz="2200" dirty="0" err="1" smtClean="0"/>
              <a:t>location.lon</a:t>
            </a:r>
            <a:r>
              <a:rPr lang="en-US" sz="2200" dirty="0" smtClean="0"/>
              <a:t> mappings</a:t>
            </a:r>
          </a:p>
        </p:txBody>
      </p:sp>
    </p:spTree>
    <p:extLst>
      <p:ext uri="{BB962C8B-B14F-4D97-AF65-F5344CB8AC3E}">
        <p14:creationId xmlns:p14="http://schemas.microsoft.com/office/powerpoint/2010/main" val="161594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Bounding Box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A query allowing to filter hits based on a point location using a bounding box</a:t>
            </a:r>
          </a:p>
          <a:p>
            <a:r>
              <a:rPr lang="en-US" sz="2200" dirty="0" smtClean="0"/>
              <a:t>The simplest and fastest of the Geo filters available</a:t>
            </a:r>
          </a:p>
          <a:p>
            <a:r>
              <a:rPr lang="en-US" sz="2200" dirty="0" smtClean="0"/>
              <a:t>The bounding box is specified as a </a:t>
            </a:r>
            <a:r>
              <a:rPr lang="en-US" sz="2200" dirty="0" err="1" smtClean="0"/>
              <a:t>top_left</a:t>
            </a:r>
            <a:r>
              <a:rPr lang="en-US" sz="2200" dirty="0" smtClean="0"/>
              <a:t> and </a:t>
            </a:r>
            <a:r>
              <a:rPr lang="en-US" sz="2200" dirty="0" err="1" smtClean="0"/>
              <a:t>bottom_right</a:t>
            </a:r>
            <a:r>
              <a:rPr lang="en-US" sz="2200" dirty="0" smtClean="0"/>
              <a:t> object</a:t>
            </a:r>
          </a:p>
          <a:p>
            <a:r>
              <a:rPr lang="en-US" sz="2200" dirty="0" smtClean="0"/>
              <a:t>Options:</a:t>
            </a:r>
          </a:p>
          <a:p>
            <a:pPr lvl="1"/>
            <a:r>
              <a:rPr lang="en-US" sz="2200" b="1" dirty="0" err="1" smtClean="0"/>
              <a:t>ignore_malformed</a:t>
            </a:r>
            <a:r>
              <a:rPr lang="en-US" sz="2200" dirty="0"/>
              <a:t> - </a:t>
            </a:r>
            <a:r>
              <a:rPr lang="en-US" sz="2200" dirty="0" smtClean="0"/>
              <a:t>set </a:t>
            </a:r>
            <a:r>
              <a:rPr lang="en-US" sz="2200" dirty="0"/>
              <a:t>to true to accept geo points with invalid latitude or longitude (default is false</a:t>
            </a:r>
            <a:r>
              <a:rPr lang="en-US" sz="2200" dirty="0" smtClean="0"/>
              <a:t>)</a:t>
            </a:r>
          </a:p>
          <a:p>
            <a:pPr lvl="1"/>
            <a:r>
              <a:rPr lang="en-US" sz="2200" b="1" dirty="0"/>
              <a:t>type</a:t>
            </a:r>
            <a:r>
              <a:rPr lang="en-US" sz="2200" dirty="0"/>
              <a:t> - </a:t>
            </a:r>
            <a:r>
              <a:rPr lang="en-US" sz="2200" dirty="0" smtClean="0"/>
              <a:t>set </a:t>
            </a:r>
            <a:r>
              <a:rPr lang="en-US" sz="2200" dirty="0"/>
              <a:t>to one of indexed or memory to defines whether this filter will be executed in memory or </a:t>
            </a:r>
            <a:r>
              <a:rPr lang="en-US" sz="2200" dirty="0" smtClean="0"/>
              <a:t>indexed</a:t>
            </a:r>
          </a:p>
          <a:p>
            <a:r>
              <a:rPr lang="en-US" sz="2200" dirty="0" smtClean="0"/>
              <a:t>If we have set </a:t>
            </a:r>
            <a:r>
              <a:rPr lang="en-US" sz="2200" dirty="0" err="1" smtClean="0"/>
              <a:t>lan_lon</a:t>
            </a:r>
            <a:r>
              <a:rPr lang="en-US" sz="2200" dirty="0" smtClean="0"/>
              <a:t>=true in our mapping we should set type=indexed to get the performance uplift</a:t>
            </a:r>
          </a:p>
        </p:txBody>
      </p:sp>
    </p:spTree>
    <p:extLst>
      <p:ext uri="{BB962C8B-B14F-4D97-AF65-F5344CB8AC3E}">
        <p14:creationId xmlns:p14="http://schemas.microsoft.com/office/powerpoint/2010/main" val="129154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 Distance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200" dirty="0"/>
              <a:t>Filters documents that include only hits that exists within a specific distance from a geo </a:t>
            </a:r>
            <a:r>
              <a:rPr lang="en-US" sz="2200" dirty="0" smtClean="0"/>
              <a:t>point</a:t>
            </a:r>
          </a:p>
          <a:p>
            <a:r>
              <a:rPr lang="en-US" sz="2200" dirty="0" smtClean="0"/>
              <a:t>In the </a:t>
            </a:r>
            <a:r>
              <a:rPr lang="en-US" sz="2200" dirty="0"/>
              <a:t>same way the </a:t>
            </a:r>
            <a:r>
              <a:rPr lang="en-US" sz="2200" dirty="0" err="1"/>
              <a:t>geo_point</a:t>
            </a:r>
            <a:r>
              <a:rPr lang="en-US" sz="2200" dirty="0"/>
              <a:t> type can accept different representation of the geo point, the filter can accept it as </a:t>
            </a:r>
            <a:r>
              <a:rPr lang="en-US" sz="2200" dirty="0" smtClean="0"/>
              <a:t>well</a:t>
            </a:r>
          </a:p>
          <a:p>
            <a:r>
              <a:rPr lang="en-US" sz="2200" dirty="0" smtClean="0"/>
              <a:t>Accepts the following options:</a:t>
            </a:r>
          </a:p>
          <a:p>
            <a:pPr lvl="1"/>
            <a:r>
              <a:rPr lang="en-US" sz="2200" b="1" dirty="0" smtClean="0"/>
              <a:t>distance</a:t>
            </a:r>
            <a:r>
              <a:rPr lang="en-US" sz="2200" dirty="0" smtClean="0"/>
              <a:t>: </a:t>
            </a:r>
            <a:r>
              <a:rPr lang="en-US" sz="2200" dirty="0"/>
              <a:t>t</a:t>
            </a:r>
            <a:r>
              <a:rPr lang="en-US" sz="2200" dirty="0" smtClean="0"/>
              <a:t>he </a:t>
            </a:r>
            <a:r>
              <a:rPr lang="en-US" sz="2200" dirty="0"/>
              <a:t>radius of the circle </a:t>
            </a:r>
            <a:r>
              <a:rPr lang="en-US" sz="2200" dirty="0" err="1"/>
              <a:t>centred</a:t>
            </a:r>
            <a:r>
              <a:rPr lang="en-US" sz="2200" dirty="0"/>
              <a:t> on the specified </a:t>
            </a:r>
            <a:r>
              <a:rPr lang="en-US" sz="2200" dirty="0" smtClean="0"/>
              <a:t>location, can be expressed in various units</a:t>
            </a:r>
          </a:p>
          <a:p>
            <a:pPr lvl="1"/>
            <a:r>
              <a:rPr lang="en-US" sz="2200" b="1" dirty="0" err="1" smtClean="0"/>
              <a:t>distance_type</a:t>
            </a:r>
            <a:r>
              <a:rPr lang="en-US" sz="2200" dirty="0"/>
              <a:t>: </a:t>
            </a:r>
            <a:r>
              <a:rPr lang="en-US" sz="2200" dirty="0" smtClean="0"/>
              <a:t>how </a:t>
            </a:r>
            <a:r>
              <a:rPr lang="en-US" sz="2200" dirty="0"/>
              <a:t>to compute the distance. Can either be </a:t>
            </a:r>
            <a:r>
              <a:rPr lang="en-US" sz="2200" dirty="0" err="1"/>
              <a:t>sloppy_arc</a:t>
            </a:r>
            <a:r>
              <a:rPr lang="en-US" sz="2200" dirty="0"/>
              <a:t> (default), arc (slightly more precise but significantly slower) or plane (faster, but inaccurate on long distances and close to the poles</a:t>
            </a:r>
            <a:r>
              <a:rPr lang="en-US" sz="2200" dirty="0" smtClean="0"/>
              <a:t>)</a:t>
            </a:r>
          </a:p>
          <a:p>
            <a:pPr lvl="1"/>
            <a:r>
              <a:rPr lang="en-US" sz="2200" b="1" dirty="0" err="1" smtClean="0"/>
              <a:t>optimize_bbox</a:t>
            </a:r>
            <a:r>
              <a:rPr lang="en-US" sz="2200" dirty="0" smtClean="0"/>
              <a:t>: whether </a:t>
            </a:r>
            <a:r>
              <a:rPr lang="en-US" sz="2200" dirty="0"/>
              <a:t>to use the optimization of first running a bounding box check before the distance </a:t>
            </a:r>
            <a:r>
              <a:rPr lang="en-US" sz="2200" dirty="0" smtClean="0"/>
              <a:t>check</a:t>
            </a:r>
          </a:p>
          <a:p>
            <a:pPr lvl="1"/>
            <a:r>
              <a:rPr lang="en-US" sz="2000" b="1" dirty="0" err="1" smtClean="0"/>
              <a:t>ignore_malformed</a:t>
            </a:r>
            <a:r>
              <a:rPr lang="en-US" sz="2000" dirty="0" smtClean="0"/>
              <a:t>: as before with indexing, default is false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91542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 Polygon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A query allowing to include hits </a:t>
            </a:r>
            <a:r>
              <a:rPr lang="en-US" sz="2200" dirty="0" smtClean="0"/>
              <a:t>that </a:t>
            </a:r>
            <a:r>
              <a:rPr lang="en-US" sz="2200" dirty="0"/>
              <a:t>only fall within a polygon of </a:t>
            </a:r>
            <a:r>
              <a:rPr lang="en-US" sz="2200" dirty="0" smtClean="0"/>
              <a:t>points</a:t>
            </a:r>
          </a:p>
          <a:p>
            <a:r>
              <a:rPr lang="en-US" sz="2200" dirty="0" smtClean="0"/>
              <a:t>Options are as with bounding box</a:t>
            </a:r>
          </a:p>
          <a:p>
            <a:r>
              <a:rPr lang="en-US" sz="2200" dirty="0" smtClean="0"/>
              <a:t>Accepts an object representing a series of points from which a polygon is </a:t>
            </a:r>
            <a:r>
              <a:rPr lang="en-US" sz="2200" dirty="0" err="1" smtClean="0"/>
              <a:t>contrsucted</a:t>
            </a:r>
            <a:endParaRPr lang="en-US" sz="2200" dirty="0" smtClean="0"/>
          </a:p>
          <a:p>
            <a:r>
              <a:rPr lang="en-US" sz="2200" dirty="0" smtClean="0"/>
              <a:t>This kind of query is very expensive in Elasticsearch currently!</a:t>
            </a:r>
          </a:p>
          <a:p>
            <a:r>
              <a:rPr lang="en-US" sz="2200" dirty="0" smtClean="0"/>
              <a:t>Work is underway to </a:t>
            </a:r>
            <a:r>
              <a:rPr lang="en-US" sz="2200" dirty="0" err="1" smtClean="0"/>
              <a:t>optimise</a:t>
            </a:r>
            <a:r>
              <a:rPr lang="en-US" sz="2200" dirty="0" smtClean="0"/>
              <a:t> the handling of shapes in Elasticsearch and it is is likely in the future that the </a:t>
            </a:r>
            <a:r>
              <a:rPr lang="en-US" sz="2200" dirty="0" err="1" smtClean="0"/>
              <a:t>geo_point</a:t>
            </a:r>
            <a:r>
              <a:rPr lang="en-US" sz="2200" dirty="0" smtClean="0"/>
              <a:t> and </a:t>
            </a:r>
            <a:r>
              <a:rPr lang="en-US" sz="2200" dirty="0" err="1" smtClean="0"/>
              <a:t>geo_shape</a:t>
            </a:r>
            <a:r>
              <a:rPr lang="en-US" sz="2200" dirty="0" smtClean="0"/>
              <a:t> mappings will undergo considerable work and will very likely be merged</a:t>
            </a:r>
          </a:p>
        </p:txBody>
      </p:sp>
    </p:spTree>
    <p:extLst>
      <p:ext uri="{BB962C8B-B14F-4D97-AF65-F5344CB8AC3E}">
        <p14:creationId xmlns:p14="http://schemas.microsoft.com/office/powerpoint/2010/main" val="17264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by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Search results can be sorted by distance from a </a:t>
            </a:r>
            <a:r>
              <a:rPr lang="en-US" sz="2200" dirty="0" smtClean="0"/>
              <a:t>point</a:t>
            </a:r>
          </a:p>
          <a:p>
            <a:r>
              <a:rPr lang="en-US" sz="2200" dirty="0" smtClean="0"/>
              <a:t>Options are:</a:t>
            </a:r>
          </a:p>
          <a:p>
            <a:pPr lvl="1"/>
            <a:r>
              <a:rPr lang="en-US" sz="2200" b="1" dirty="0" smtClean="0"/>
              <a:t>order</a:t>
            </a:r>
            <a:r>
              <a:rPr lang="en-US" sz="2200" dirty="0" smtClean="0"/>
              <a:t> – </a:t>
            </a:r>
            <a:r>
              <a:rPr lang="en-US" sz="2200" dirty="0" err="1" smtClean="0"/>
              <a:t>asc</a:t>
            </a:r>
            <a:r>
              <a:rPr lang="en-US" sz="2200" dirty="0" smtClean="0"/>
              <a:t> or </a:t>
            </a:r>
            <a:r>
              <a:rPr lang="en-US" sz="2200" dirty="0" err="1" smtClean="0"/>
              <a:t>desc</a:t>
            </a:r>
            <a:endParaRPr lang="en-US" sz="2200" dirty="0" smtClean="0"/>
          </a:p>
          <a:p>
            <a:pPr lvl="1"/>
            <a:r>
              <a:rPr lang="en-US" sz="2200" b="1" dirty="0"/>
              <a:t>u</a:t>
            </a:r>
            <a:r>
              <a:rPr lang="en-US" sz="2200" b="1" dirty="0" smtClean="0"/>
              <a:t>nit</a:t>
            </a:r>
            <a:r>
              <a:rPr lang="en-US" sz="2200" dirty="0" smtClean="0"/>
              <a:t> – m, km </a:t>
            </a:r>
            <a:r>
              <a:rPr lang="en-US" sz="2200" dirty="0" err="1" smtClean="0"/>
              <a:t>etc</a:t>
            </a:r>
            <a:endParaRPr lang="en-US" sz="2200" dirty="0" smtClean="0"/>
          </a:p>
          <a:p>
            <a:pPr lvl="1"/>
            <a:r>
              <a:rPr lang="en-US" sz="2200" b="1" dirty="0" err="1" smtClean="0"/>
              <a:t>distance_type</a:t>
            </a:r>
            <a:r>
              <a:rPr lang="en-US" sz="2200" dirty="0"/>
              <a:t> - </a:t>
            </a:r>
            <a:r>
              <a:rPr lang="en-US" sz="2200" dirty="0" smtClean="0"/>
              <a:t>how </a:t>
            </a:r>
            <a:r>
              <a:rPr lang="en-US" sz="2200" dirty="0"/>
              <a:t>to compute the distance. Can either be </a:t>
            </a:r>
            <a:r>
              <a:rPr lang="en-US" sz="2200" dirty="0" err="1"/>
              <a:t>sloppy_arc</a:t>
            </a:r>
            <a:r>
              <a:rPr lang="en-US" sz="2200" dirty="0"/>
              <a:t> (default), arc (slightly more precise but significantly slower) or plane (faster, but inaccurate on long distances and close to the poles</a:t>
            </a:r>
            <a:r>
              <a:rPr lang="en-US" sz="2200" dirty="0" smtClean="0"/>
              <a:t>).</a:t>
            </a:r>
          </a:p>
          <a:p>
            <a:endParaRPr lang="en-US" sz="2200" dirty="0" smtClean="0"/>
          </a:p>
          <a:p>
            <a:r>
              <a:rPr lang="en-US" sz="2200" dirty="0" smtClean="0"/>
              <a:t>Scoring </a:t>
            </a:r>
            <a:r>
              <a:rPr lang="en-US" sz="2200" dirty="0"/>
              <a:t>by Distance is usually a better </a:t>
            </a:r>
            <a:r>
              <a:rPr lang="en-US" sz="2200" dirty="0" smtClean="0"/>
              <a:t>solution for this kind of requirement however this requires an in-depth look at custom scoring and is out of the scope of this workshop</a:t>
            </a:r>
          </a:p>
        </p:txBody>
      </p:sp>
    </p:spTree>
    <p:extLst>
      <p:ext uri="{BB962C8B-B14F-4D97-AF65-F5344CB8AC3E}">
        <p14:creationId xmlns:p14="http://schemas.microsoft.com/office/powerpoint/2010/main" val="9000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Experiment with </a:t>
            </a:r>
            <a:r>
              <a:rPr lang="en-US" sz="2200" dirty="0"/>
              <a:t>r</a:t>
            </a:r>
            <a:r>
              <a:rPr lang="en-US" sz="2200" dirty="0" smtClean="0"/>
              <a:t>unning the various different types of geo filters and geo sorts we have covered</a:t>
            </a:r>
          </a:p>
          <a:p>
            <a:r>
              <a:rPr lang="en-US" sz="2200" dirty="0" smtClean="0"/>
              <a:t>Combine these with the full text queries we learnt previously</a:t>
            </a:r>
          </a:p>
          <a:p>
            <a:r>
              <a:rPr lang="en-US" sz="2200" dirty="0" smtClean="0"/>
              <a:t>This is the power of Elasticsearch and the real </a:t>
            </a:r>
            <a:r>
              <a:rPr lang="en-US" sz="2200" dirty="0" err="1" smtClean="0"/>
              <a:t>ue</a:t>
            </a:r>
            <a:r>
              <a:rPr lang="en-US" sz="2200" dirty="0" smtClean="0"/>
              <a:t> case we are exploring: the combination of advanced full text searching and geo to deliver near real-time results!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63695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Hackathon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Work in pairs, ideally at least one developer to each pair</a:t>
            </a:r>
          </a:p>
          <a:p>
            <a:r>
              <a:rPr lang="en-US" sz="2200" dirty="0" smtClean="0"/>
              <a:t>Build a simple application using the </a:t>
            </a:r>
            <a:r>
              <a:rPr lang="en-US" sz="2200" dirty="0" err="1" smtClean="0"/>
              <a:t>Elasicsearch</a:t>
            </a:r>
            <a:r>
              <a:rPr lang="en-US" sz="2200" dirty="0" smtClean="0"/>
              <a:t> API to display results on the map for the </a:t>
            </a:r>
            <a:r>
              <a:rPr lang="en-US" sz="2200" dirty="0" err="1" smtClean="0"/>
              <a:t>geonames</a:t>
            </a:r>
            <a:r>
              <a:rPr lang="en-US" sz="2200" dirty="0" smtClean="0"/>
              <a:t> data</a:t>
            </a:r>
          </a:p>
          <a:p>
            <a:r>
              <a:rPr lang="en-US" sz="2200" dirty="0" smtClean="0"/>
              <a:t>Be prepared to present your results</a:t>
            </a:r>
          </a:p>
          <a:p>
            <a:r>
              <a:rPr lang="en-US" sz="2200" dirty="0" smtClean="0"/>
              <a:t>There are no prizes except the glory and admiration of your colleagues!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3567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Logistics: tools we will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Command terminal</a:t>
            </a:r>
          </a:p>
          <a:p>
            <a:r>
              <a:rPr lang="en-US" sz="2200" dirty="0" smtClean="0"/>
              <a:t>Java</a:t>
            </a:r>
          </a:p>
          <a:p>
            <a:r>
              <a:rPr lang="en-US" sz="2200" dirty="0" smtClean="0"/>
              <a:t>Elasticsearch!</a:t>
            </a:r>
          </a:p>
          <a:p>
            <a:r>
              <a:rPr lang="en-US" sz="2200" dirty="0" smtClean="0"/>
              <a:t>Elasticsearch JDBC</a:t>
            </a:r>
          </a:p>
          <a:p>
            <a:r>
              <a:rPr lang="en-US" sz="2200" dirty="0" smtClean="0"/>
              <a:t>curl</a:t>
            </a:r>
            <a:endParaRPr lang="en-US" sz="2200" dirty="0"/>
          </a:p>
          <a:p>
            <a:r>
              <a:rPr lang="en-US" sz="2200" dirty="0" smtClean="0"/>
              <a:t>Sense (Elasticsearch Chrome plugin)</a:t>
            </a:r>
          </a:p>
          <a:p>
            <a:r>
              <a:rPr lang="en-US" sz="2200" dirty="0" smtClean="0"/>
              <a:t>An internet connection!</a:t>
            </a:r>
          </a:p>
          <a:p>
            <a:r>
              <a:rPr lang="en-US" sz="2200" dirty="0"/>
              <a:t>Sample scripts and data </a:t>
            </a:r>
            <a:r>
              <a:rPr lang="en-US" sz="2200" dirty="0">
                <a:hlinkClick r:id="rId2"/>
              </a:rPr>
              <a:t>https://</a:t>
            </a:r>
            <a:r>
              <a:rPr lang="en-US" sz="2200" dirty="0" smtClean="0">
                <a:hlinkClick r:id="rId2"/>
              </a:rPr>
              <a:t>github.com/envision-it/elasticsearch-geo</a:t>
            </a:r>
            <a:r>
              <a:rPr lang="en-US" sz="2200" dirty="0" smtClean="0"/>
              <a:t> or USB stick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9853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Tip: Type Ahead (Auto Complete)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There are a number of ways of achieving this</a:t>
            </a:r>
          </a:p>
          <a:p>
            <a:r>
              <a:rPr lang="en-US" sz="2400" dirty="0" smtClean="0"/>
              <a:t>Prefix queries will work but are slow</a:t>
            </a:r>
          </a:p>
          <a:p>
            <a:r>
              <a:rPr lang="en-US" sz="2400" dirty="0" smtClean="0"/>
              <a:t>Completion </a:t>
            </a:r>
            <a:r>
              <a:rPr lang="en-US" sz="2400" dirty="0" err="1" smtClean="0"/>
              <a:t>suggester</a:t>
            </a:r>
            <a:r>
              <a:rPr lang="en-US" sz="2400" dirty="0" smtClean="0"/>
              <a:t> is highly </a:t>
            </a:r>
            <a:r>
              <a:rPr lang="en-US" sz="2400" dirty="0" err="1" smtClean="0"/>
              <a:t>optimised</a:t>
            </a:r>
            <a:r>
              <a:rPr lang="en-US" sz="2400" dirty="0" smtClean="0"/>
              <a:t> and makes use of memory</a:t>
            </a:r>
          </a:p>
          <a:p>
            <a:r>
              <a:rPr lang="en-US" sz="2400" dirty="0" err="1" smtClean="0"/>
              <a:t>nGrams</a:t>
            </a:r>
            <a:r>
              <a:rPr lang="en-US" sz="2400" dirty="0" smtClean="0"/>
              <a:t> provide a good solution but need to be considered at index time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6880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Tip: Production </a:t>
            </a:r>
            <a:r>
              <a:rPr lang="en-US" dirty="0" err="1" smtClean="0"/>
              <a:t>Optimisation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11462" cy="4351338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Config</a:t>
            </a:r>
            <a:r>
              <a:rPr lang="en-US" sz="2200" dirty="0" smtClean="0"/>
              <a:t> file tweaks</a:t>
            </a:r>
          </a:p>
          <a:p>
            <a:r>
              <a:rPr lang="en-US" sz="2200" dirty="0" smtClean="0"/>
              <a:t>Warmers API</a:t>
            </a:r>
          </a:p>
          <a:p>
            <a:r>
              <a:rPr lang="en-US" sz="2200" dirty="0" smtClean="0"/>
              <a:t>Disable refresh for big indexing jobs</a:t>
            </a:r>
          </a:p>
          <a:p>
            <a:r>
              <a:rPr lang="en-US" sz="2200" dirty="0" smtClean="0"/>
              <a:t>Use the bulk API for large loads</a:t>
            </a:r>
          </a:p>
          <a:p>
            <a:r>
              <a:rPr lang="en-US" sz="2200" dirty="0" smtClean="0"/>
              <a:t>Optimize API</a:t>
            </a:r>
          </a:p>
          <a:p>
            <a:r>
              <a:rPr lang="is-IS" sz="2200" dirty="0" smtClean="0"/>
              <a:t>Avoiding split brain</a:t>
            </a:r>
          </a:p>
          <a:p>
            <a:r>
              <a:rPr lang="is-IS" sz="2200" dirty="0" smtClean="0"/>
              <a:t>Load balancing</a:t>
            </a:r>
          </a:p>
          <a:p>
            <a:r>
              <a:rPr lang="is-IS" sz="2200" dirty="0" smtClean="0"/>
              <a:t>Excluding superfluous fields</a:t>
            </a:r>
          </a:p>
          <a:p>
            <a:r>
              <a:rPr lang="is-IS" sz="2200" dirty="0" smtClean="0"/>
              <a:t>Use prefix with fuzzy logic</a:t>
            </a:r>
          </a:p>
          <a:p>
            <a:r>
              <a:rPr lang="is-IS" sz="2200" dirty="0" smtClean="0"/>
              <a:t>Securing behind a proxy</a:t>
            </a:r>
          </a:p>
        </p:txBody>
      </p:sp>
    </p:spTree>
    <p:extLst>
      <p:ext uri="{BB962C8B-B14F-4D97-AF65-F5344CB8AC3E}">
        <p14:creationId xmlns:p14="http://schemas.microsoft.com/office/powerpoint/2010/main" val="20182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1" dirty="0" smtClean="0"/>
              <a:t>First Hour</a:t>
            </a:r>
          </a:p>
          <a:p>
            <a:pPr lvl="1"/>
            <a:r>
              <a:rPr lang="en-US" sz="2200" dirty="0" smtClean="0"/>
              <a:t>Introduction, NoSQL and Elasticsearch 101</a:t>
            </a:r>
          </a:p>
          <a:p>
            <a:pPr lvl="1"/>
            <a:r>
              <a:rPr lang="en-US" sz="2200" dirty="0" smtClean="0"/>
              <a:t>Hello Elasticsearch</a:t>
            </a:r>
          </a:p>
          <a:p>
            <a:r>
              <a:rPr lang="en-US" sz="2200" b="1" dirty="0" smtClean="0"/>
              <a:t>Second Hour</a:t>
            </a:r>
          </a:p>
          <a:p>
            <a:pPr lvl="1"/>
            <a:r>
              <a:rPr lang="en-US" sz="2200" dirty="0" smtClean="0"/>
              <a:t>Elasticseach deep dive</a:t>
            </a:r>
          </a:p>
          <a:p>
            <a:r>
              <a:rPr lang="en-US" sz="2200" b="1" dirty="0" smtClean="0"/>
              <a:t>Third </a:t>
            </a:r>
            <a:r>
              <a:rPr lang="en-US" sz="2200" b="1" dirty="0"/>
              <a:t>Hour</a:t>
            </a:r>
          </a:p>
          <a:p>
            <a:pPr lvl="1"/>
            <a:r>
              <a:rPr lang="en-US" sz="2200" dirty="0" smtClean="0"/>
              <a:t>Elasticsearch for geo and aggregations</a:t>
            </a:r>
          </a:p>
          <a:p>
            <a:r>
              <a:rPr lang="en-US" sz="2200" b="1" dirty="0" smtClean="0"/>
              <a:t>Fourth Hour</a:t>
            </a:r>
          </a:p>
          <a:p>
            <a:pPr lvl="1"/>
            <a:r>
              <a:rPr lang="en-US" sz="2200" dirty="0" smtClean="0"/>
              <a:t>Hack-a-thon (time permitting)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1802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NoSQL </a:t>
            </a:r>
            <a:r>
              <a:rPr lang="en-US" dirty="0" smtClean="0"/>
              <a:t>d</a:t>
            </a:r>
            <a:r>
              <a:rPr lang="en-US" dirty="0" smtClean="0"/>
              <a:t>atabase?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1" u="sng" dirty="0"/>
              <a:t>Not Only</a:t>
            </a:r>
            <a:r>
              <a:rPr lang="en-US" sz="2200" dirty="0"/>
              <a:t> SQL</a:t>
            </a:r>
          </a:p>
          <a:p>
            <a:r>
              <a:rPr lang="en-US" sz="2200" dirty="0" smtClean="0"/>
              <a:t>#</a:t>
            </a:r>
            <a:r>
              <a:rPr lang="en-US" sz="2200" dirty="0" err="1" smtClean="0"/>
              <a:t>nosql</a:t>
            </a:r>
            <a:r>
              <a:rPr lang="en-US" sz="2200" dirty="0" smtClean="0"/>
              <a:t> originated as a hashtag for a meetup to</a:t>
            </a:r>
          </a:p>
          <a:p>
            <a:r>
              <a:rPr lang="en-US" sz="2200" dirty="0" smtClean="0"/>
              <a:t>Does not use </a:t>
            </a:r>
            <a:r>
              <a:rPr lang="en-US" sz="2200" dirty="0"/>
              <a:t>the relational </a:t>
            </a:r>
            <a:r>
              <a:rPr lang="en-US" sz="2200" dirty="0" smtClean="0"/>
              <a:t>model</a:t>
            </a:r>
          </a:p>
          <a:p>
            <a:r>
              <a:rPr lang="en-US" sz="2200" dirty="0" smtClean="0"/>
              <a:t>Normally runs well </a:t>
            </a:r>
            <a:r>
              <a:rPr lang="en-US" sz="2200" dirty="0"/>
              <a:t>on </a:t>
            </a:r>
            <a:r>
              <a:rPr lang="en-US" sz="2200" dirty="0" smtClean="0"/>
              <a:t>clusters</a:t>
            </a:r>
          </a:p>
          <a:p>
            <a:r>
              <a:rPr lang="en-US" sz="2200" dirty="0" smtClean="0"/>
              <a:t>“Mostly” open-source</a:t>
            </a:r>
          </a:p>
          <a:p>
            <a:r>
              <a:rPr lang="en-US" sz="2200" dirty="0" smtClean="0"/>
              <a:t>Built </a:t>
            </a:r>
            <a:r>
              <a:rPr lang="en-US" sz="2200" dirty="0"/>
              <a:t>for the 21st century web </a:t>
            </a:r>
            <a:r>
              <a:rPr lang="en-US" sz="2200" dirty="0" smtClean="0"/>
              <a:t>use cases</a:t>
            </a:r>
          </a:p>
          <a:p>
            <a:r>
              <a:rPr lang="en-US" sz="2200" dirty="0" smtClean="0"/>
              <a:t>“Schema-less”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9585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NoSQL </a:t>
            </a:r>
            <a:r>
              <a:rPr lang="en-US" dirty="0" smtClean="0"/>
              <a:t>d</a:t>
            </a:r>
            <a:r>
              <a:rPr lang="en-US" dirty="0" smtClean="0"/>
              <a:t>atabases?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Mismatch between relational structures (tables and joins) and application</a:t>
            </a:r>
          </a:p>
          <a:p>
            <a:r>
              <a:rPr lang="en-US" sz="2200" dirty="0" smtClean="0"/>
              <a:t>Need to be able to perform quicker</a:t>
            </a:r>
          </a:p>
          <a:p>
            <a:r>
              <a:rPr lang="en-US" sz="2200" dirty="0" smtClean="0"/>
              <a:t>Need to store a lot more data than ever before</a:t>
            </a:r>
          </a:p>
          <a:p>
            <a:r>
              <a:rPr lang="en-US" sz="2200" dirty="0" smtClean="0"/>
              <a:t>Need to be able to evolve data structures as applications evolve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9482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NoSQL </a:t>
            </a:r>
            <a:r>
              <a:rPr lang="en-US" dirty="0" smtClean="0"/>
              <a:t>d</a:t>
            </a:r>
            <a:r>
              <a:rPr lang="en-US" dirty="0" smtClean="0"/>
              <a:t>atabases?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What types of NoSQL databases exist?</a:t>
            </a:r>
          </a:p>
          <a:p>
            <a:r>
              <a:rPr lang="en-US" sz="2200" dirty="0" smtClean="0"/>
              <a:t>What are examples of each type?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36733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0"/>
    </mc:Choice>
    <mc:Fallback xmlns="">
      <p:transition spd="slow" advClick="0" advTm="2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8376</TotalTime>
  <Words>2726</Words>
  <Application>Microsoft Macintosh PowerPoint</Application>
  <PresentationFormat>Widescreen</PresentationFormat>
  <Paragraphs>315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Calibri</vt:lpstr>
      <vt:lpstr>Calibri Light</vt:lpstr>
      <vt:lpstr>Arial</vt:lpstr>
      <vt:lpstr>Office Theme</vt:lpstr>
      <vt:lpstr>Building geo search applications with Elasticsearch</vt:lpstr>
      <vt:lpstr>By the end of this workshop you should…</vt:lpstr>
      <vt:lpstr>By the end of this workshop you should also…</vt:lpstr>
      <vt:lpstr>What this is not…</vt:lpstr>
      <vt:lpstr>Logistics: tools we will need</vt:lpstr>
      <vt:lpstr>Agenda</vt:lpstr>
      <vt:lpstr>What is a NoSQL database?</vt:lpstr>
      <vt:lpstr>Why NoSQL databases?</vt:lpstr>
      <vt:lpstr>Types of NoSQL databases?</vt:lpstr>
      <vt:lpstr>Types of NoSQL databases?</vt:lpstr>
      <vt:lpstr>So are Relational DBs dead?</vt:lpstr>
      <vt:lpstr>CAP Theorem</vt:lpstr>
      <vt:lpstr>So is Elasticsearch a NoSQL Database?</vt:lpstr>
      <vt:lpstr>Where did Elasticsearch come from?</vt:lpstr>
      <vt:lpstr>Who uses it?</vt:lpstr>
      <vt:lpstr>What are the typical use cases?</vt:lpstr>
      <vt:lpstr>What are the drawbacks?</vt:lpstr>
      <vt:lpstr>Hello World / Hello Elasticsearch</vt:lpstr>
      <vt:lpstr>Our First Index</vt:lpstr>
      <vt:lpstr>What just happened?</vt:lpstr>
      <vt:lpstr>Inverted Index</vt:lpstr>
      <vt:lpstr>Inverted Index cont…</vt:lpstr>
      <vt:lpstr>Queries and Filters</vt:lpstr>
      <vt:lpstr>A simple query</vt:lpstr>
      <vt:lpstr>A simple filter</vt:lpstr>
      <vt:lpstr>Scoring in Elasticsearch</vt:lpstr>
      <vt:lpstr>Putting them together</vt:lpstr>
      <vt:lpstr>Combining queries</vt:lpstr>
      <vt:lpstr>Loading data into Elasticsearch</vt:lpstr>
      <vt:lpstr>Let’s go to the movies</vt:lpstr>
      <vt:lpstr>Exercises</vt:lpstr>
      <vt:lpstr>Controlling Analysis</vt:lpstr>
      <vt:lpstr>And/Or</vt:lpstr>
      <vt:lpstr>Dealing with Order</vt:lpstr>
      <vt:lpstr>Multi Match Queries</vt:lpstr>
      <vt:lpstr>Dealing with Language</vt:lpstr>
      <vt:lpstr>Fuzzy Logic</vt:lpstr>
      <vt:lpstr>Ordering Results</vt:lpstr>
      <vt:lpstr>Aggregations</vt:lpstr>
      <vt:lpstr>Geo Support</vt:lpstr>
      <vt:lpstr>Geo Point</vt:lpstr>
      <vt:lpstr>Geo Point Parameters</vt:lpstr>
      <vt:lpstr>Let’s load some geo data!</vt:lpstr>
      <vt:lpstr>Bounding Box Filtering</vt:lpstr>
      <vt:lpstr>Geo Distance Filtering</vt:lpstr>
      <vt:lpstr>Geo Polygon Filtering</vt:lpstr>
      <vt:lpstr>Sorting by Distance</vt:lpstr>
      <vt:lpstr>Exercises</vt:lpstr>
      <vt:lpstr>Hackathon</vt:lpstr>
      <vt:lpstr>Top Tip: Type Ahead (Auto Complete)</vt:lpstr>
      <vt:lpstr>Top Tip: Production Optimisation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Varley</dc:creator>
  <cp:lastModifiedBy>Mark Varley</cp:lastModifiedBy>
  <cp:revision>666</cp:revision>
  <dcterms:created xsi:type="dcterms:W3CDTF">2016-08-10T13:52:29Z</dcterms:created>
  <dcterms:modified xsi:type="dcterms:W3CDTF">2016-08-23T11:14:50Z</dcterms:modified>
</cp:coreProperties>
</file>